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733" r:id="rId2"/>
    <p:sldMasterId id="2147483775" r:id="rId3"/>
    <p:sldMasterId id="2147483787" r:id="rId4"/>
  </p:sldMasterIdLst>
  <p:notesMasterIdLst>
    <p:notesMasterId r:id="rId47"/>
  </p:notesMasterIdLst>
  <p:sldIdLst>
    <p:sldId id="288" r:id="rId5"/>
    <p:sldId id="272" r:id="rId6"/>
    <p:sldId id="274" r:id="rId7"/>
    <p:sldId id="289" r:id="rId8"/>
    <p:sldId id="280" r:id="rId9"/>
    <p:sldId id="281" r:id="rId10"/>
    <p:sldId id="282" r:id="rId11"/>
    <p:sldId id="283" r:id="rId12"/>
    <p:sldId id="268" r:id="rId13"/>
    <p:sldId id="290" r:id="rId14"/>
    <p:sldId id="267" r:id="rId15"/>
    <p:sldId id="291" r:id="rId16"/>
    <p:sldId id="292" r:id="rId17"/>
    <p:sldId id="293" r:id="rId18"/>
    <p:sldId id="261" r:id="rId19"/>
    <p:sldId id="295" r:id="rId20"/>
    <p:sldId id="301" r:id="rId21"/>
    <p:sldId id="302" r:id="rId22"/>
    <p:sldId id="296" r:id="rId23"/>
    <p:sldId id="297" r:id="rId24"/>
    <p:sldId id="298" r:id="rId25"/>
    <p:sldId id="299" r:id="rId26"/>
    <p:sldId id="300" r:id="rId27"/>
    <p:sldId id="303" r:id="rId28"/>
    <p:sldId id="260" r:id="rId29"/>
    <p:sldId id="305" r:id="rId30"/>
    <p:sldId id="304" r:id="rId31"/>
    <p:sldId id="306" r:id="rId32"/>
    <p:sldId id="309" r:id="rId33"/>
    <p:sldId id="319" r:id="rId34"/>
    <p:sldId id="310" r:id="rId35"/>
    <p:sldId id="320" r:id="rId36"/>
    <p:sldId id="311" r:id="rId37"/>
    <p:sldId id="307" r:id="rId38"/>
    <p:sldId id="326" r:id="rId39"/>
    <p:sldId id="327" r:id="rId40"/>
    <p:sldId id="286" r:id="rId41"/>
    <p:sldId id="323" r:id="rId42"/>
    <p:sldId id="321" r:id="rId43"/>
    <p:sldId id="322" r:id="rId44"/>
    <p:sldId id="324" r:id="rId45"/>
    <p:sldId id="325" r:id="rId46"/>
  </p:sldIdLst>
  <p:sldSz cx="9144000" cy="6858000" type="screen4x3"/>
  <p:notesSz cx="6858000" cy="994568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ส่วนเริ่มต้น" id="{37462532-47F6-4B8A-9C8F-98EFFA2F1783}">
          <p14:sldIdLst>
            <p14:sldId id="288"/>
            <p14:sldId id="272"/>
            <p14:sldId id="274"/>
            <p14:sldId id="289"/>
            <p14:sldId id="280"/>
            <p14:sldId id="281"/>
            <p14:sldId id="282"/>
            <p14:sldId id="283"/>
            <p14:sldId id="268"/>
            <p14:sldId id="290"/>
            <p14:sldId id="267"/>
            <p14:sldId id="291"/>
            <p14:sldId id="292"/>
            <p14:sldId id="293"/>
            <p14:sldId id="261"/>
            <p14:sldId id="295"/>
            <p14:sldId id="301"/>
            <p14:sldId id="302"/>
            <p14:sldId id="296"/>
            <p14:sldId id="297"/>
            <p14:sldId id="298"/>
            <p14:sldId id="299"/>
            <p14:sldId id="300"/>
            <p14:sldId id="303"/>
            <p14:sldId id="260"/>
            <p14:sldId id="305"/>
            <p14:sldId id="304"/>
            <p14:sldId id="306"/>
            <p14:sldId id="309"/>
            <p14:sldId id="319"/>
            <p14:sldId id="310"/>
            <p14:sldId id="320"/>
            <p14:sldId id="311"/>
            <p14:sldId id="307"/>
            <p14:sldId id="326"/>
            <p14:sldId id="327"/>
            <p14:sldId id="286"/>
            <p14:sldId id="323"/>
            <p14:sldId id="321"/>
            <p14:sldId id="322"/>
            <p14:sldId id="324"/>
            <p14:sldId id="325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สไตล์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สไตล์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สไตล์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D083AE6-46FA-4A59-8FB0-9F97EB10719F}" styleName="สไตล์สีอ่อน 3 - เน้น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A488322-F2BA-4B5B-9748-0D474271808F}" styleName="สไตล์สีปานกลาง 3 - เน้น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สไตล์สีอ่อน 3 - เน้น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สไตล์ธีม 1 - เน้น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039013387414377E-5"/>
          <c:y val="0.10389565114386466"/>
          <c:w val="0.74114885905706163"/>
          <c:h val="0.8944785837212794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การขาย</c:v>
                </c:pt>
              </c:strCache>
            </c:strRef>
          </c:tx>
          <c:explosion val="25"/>
          <c:dPt>
            <c:idx val="0"/>
            <c:bubble3D val="0"/>
            <c:explosion val="0"/>
            <c:spPr>
              <a:solidFill>
                <a:srgbClr val="92D050"/>
              </a:solidFill>
            </c:spPr>
          </c:dPt>
          <c:dPt>
            <c:idx val="1"/>
            <c:bubble3D val="0"/>
            <c:explosion val="29"/>
            <c:spPr>
              <a:solidFill>
                <a:schemeClr val="accent1"/>
              </a:solidFill>
            </c:spPr>
          </c:dPt>
          <c:cat>
            <c:strRef>
              <c:f>Sheet1!$A$2:$A$3</c:f>
              <c:strCache>
                <c:ptCount val="1"/>
                <c:pt idx="0">
                  <c:v>พื้นที่การเกษตร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 formatCode="#,##0">
                  <c:v>1139229</c:v>
                </c:pt>
                <c:pt idx="1">
                  <c:v>2947396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8.2255532670814202E-2"/>
          <c:w val="0.93425371852402661"/>
          <c:h val="0.91774446732919124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การขาย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cat>
            <c:strRef>
              <c:f>Sheet1!$A$2:$A$3</c:f>
              <c:strCache>
                <c:ptCount val="2"/>
                <c:pt idx="0">
                  <c:v>ไตรมาสที่ 1</c:v>
                </c:pt>
                <c:pt idx="1">
                  <c:v>ไตรมาสที่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80793</c:v>
                </c:pt>
                <c:pt idx="1">
                  <c:v>84091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5AF5E6-9404-4B7D-9D75-30D75DFF8254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F6202FFC-195A-47E6-98E8-2A4D788FAE36}">
      <dgm:prSet/>
      <dgm:spPr/>
      <dgm:t>
        <a:bodyPr/>
        <a:lstStyle/>
        <a:p>
          <a:pPr rtl="0"/>
          <a:r>
            <a:rPr lang="en-US" b="1" i="0" baseline="0" dirty="0" smtClean="0"/>
            <a:t>“</a:t>
          </a:r>
          <a:r>
            <a:rPr lang="th-TH" b="1" i="0" baseline="0" dirty="0" smtClean="0"/>
            <a:t>ข้าว</a:t>
          </a:r>
          <a:r>
            <a:rPr lang="en-US" b="1" i="0" baseline="0" dirty="0" smtClean="0"/>
            <a:t>”</a:t>
          </a:r>
          <a:endParaRPr lang="en-US" b="0" i="0" baseline="0" dirty="0"/>
        </a:p>
      </dgm:t>
    </dgm:pt>
    <dgm:pt modelId="{D6836D71-F138-46CA-A8FC-1067A0F134F1}" type="parTrans" cxnId="{D968B6A3-F492-4737-AA32-778858FFE5DB}">
      <dgm:prSet/>
      <dgm:spPr/>
      <dgm:t>
        <a:bodyPr/>
        <a:lstStyle/>
        <a:p>
          <a:endParaRPr lang="th-TH"/>
        </a:p>
      </dgm:t>
    </dgm:pt>
    <dgm:pt modelId="{89D734EA-29B6-490E-827B-6FA2A272A0EA}" type="sibTrans" cxnId="{D968B6A3-F492-4737-AA32-778858FFE5DB}">
      <dgm:prSet/>
      <dgm:spPr/>
      <dgm:t>
        <a:bodyPr/>
        <a:lstStyle/>
        <a:p>
          <a:endParaRPr lang="th-TH"/>
        </a:p>
      </dgm:t>
    </dgm:pt>
    <dgm:pt modelId="{6D1B1EA4-3EF7-40B9-9B7B-9477BDCCDF6B}">
      <dgm:prSet custT="1"/>
      <dgm:spPr/>
      <dgm:t>
        <a:bodyPr/>
        <a:lstStyle/>
        <a:p>
          <a:pPr rtl="0"/>
          <a:r>
            <a:rPr lang="th-TH" sz="1800" b="0" i="0" baseline="0" dirty="0" smtClean="0">
              <a:latin typeface="TH SarabunPSK" pitchFamily="34" charset="-34"/>
              <a:cs typeface="TH SarabunPSK" pitchFamily="34" charset="-34"/>
            </a:rPr>
            <a:t>- </a:t>
          </a:r>
          <a:r>
            <a:rPr lang="th-TH" sz="1800" b="1" i="0" u="sng" baseline="0" dirty="0" smtClean="0">
              <a:latin typeface="TH SarabunPSK" pitchFamily="34" charset="-34"/>
              <a:cs typeface="TH SarabunPSK" pitchFamily="34" charset="-34"/>
            </a:rPr>
            <a:t>การลดต้นทุน </a:t>
          </a:r>
          <a:r>
            <a:rPr lang="en-US" sz="1800" b="1" i="0" baseline="0" dirty="0" smtClean="0">
              <a:latin typeface="TH SarabunPSK" pitchFamily="34" charset="-34"/>
              <a:cs typeface="TH SarabunPSK" pitchFamily="34" charset="-34"/>
            </a:rPr>
            <a:t>: </a:t>
          </a:r>
          <a:r>
            <a:rPr lang="th-TH" sz="1800" b="0" i="0" baseline="0" dirty="0" smtClean="0">
              <a:latin typeface="TH SarabunPSK" pitchFamily="34" charset="-34"/>
              <a:cs typeface="TH SarabunPSK" pitchFamily="34" charset="-34"/>
            </a:rPr>
            <a:t>ลดต้นทุนการผลิตจาก 6</a:t>
          </a:r>
          <a:r>
            <a:rPr lang="en-US" sz="1800" b="0" i="0" baseline="0" dirty="0" smtClean="0">
              <a:latin typeface="TH SarabunPSK" pitchFamily="34" charset="-34"/>
              <a:cs typeface="TH SarabunPSK" pitchFamily="34" charset="-34"/>
            </a:rPr>
            <a:t>,</a:t>
          </a:r>
          <a:r>
            <a:rPr lang="th-TH" sz="1800" b="0" i="0" baseline="0" dirty="0" smtClean="0">
              <a:latin typeface="TH SarabunPSK" pitchFamily="34" charset="-34"/>
              <a:cs typeface="TH SarabunPSK" pitchFamily="34" charset="-34"/>
            </a:rPr>
            <a:t>129 บาทต่อไร่ เป็น 5</a:t>
          </a:r>
          <a:r>
            <a:rPr lang="en-US" sz="1800" b="0" i="0" baseline="0" dirty="0" smtClean="0">
              <a:latin typeface="TH SarabunPSK" pitchFamily="34" charset="-34"/>
              <a:cs typeface="TH SarabunPSK" pitchFamily="34" charset="-34"/>
            </a:rPr>
            <a:t>,</a:t>
          </a:r>
          <a:r>
            <a:rPr lang="th-TH" sz="1800" b="0" i="0" baseline="0" dirty="0" smtClean="0">
              <a:latin typeface="TH SarabunPSK" pitchFamily="34" charset="-34"/>
              <a:cs typeface="TH SarabunPSK" pitchFamily="34" charset="-34"/>
            </a:rPr>
            <a:t>450 บาทต่อไร่ ลดได้ร้อยละ 11.07</a:t>
          </a:r>
          <a:endParaRPr lang="en-US" sz="1800" b="0" i="0" baseline="0" dirty="0">
            <a:latin typeface="TH SarabunPSK" pitchFamily="34" charset="-34"/>
            <a:cs typeface="TH SarabunPSK" pitchFamily="34" charset="-34"/>
          </a:endParaRPr>
        </a:p>
      </dgm:t>
    </dgm:pt>
    <dgm:pt modelId="{AC35FCAD-15D1-48E6-84B7-071CAB8B17B8}" type="parTrans" cxnId="{1D95FF0A-0787-4A1C-AAD0-FF1F69289ACB}">
      <dgm:prSet/>
      <dgm:spPr/>
      <dgm:t>
        <a:bodyPr/>
        <a:lstStyle/>
        <a:p>
          <a:endParaRPr lang="th-TH"/>
        </a:p>
      </dgm:t>
    </dgm:pt>
    <dgm:pt modelId="{B8D7A710-9E1A-4A91-B196-8B701B517DE4}" type="sibTrans" cxnId="{1D95FF0A-0787-4A1C-AAD0-FF1F69289ACB}">
      <dgm:prSet/>
      <dgm:spPr/>
      <dgm:t>
        <a:bodyPr/>
        <a:lstStyle/>
        <a:p>
          <a:endParaRPr lang="th-TH"/>
        </a:p>
      </dgm:t>
    </dgm:pt>
    <dgm:pt modelId="{7DFB0EE0-C97E-465E-9377-CB217AE4EC75}">
      <dgm:prSet custT="1"/>
      <dgm:spPr/>
      <dgm:t>
        <a:bodyPr/>
        <a:lstStyle/>
        <a:p>
          <a:pPr rtl="0"/>
          <a:r>
            <a:rPr lang="th-TH" sz="1800" b="0" i="0" baseline="0" dirty="0" smtClean="0">
              <a:latin typeface="TH SarabunPSK" pitchFamily="34" charset="-34"/>
              <a:cs typeface="TH SarabunPSK" pitchFamily="34" charset="-34"/>
            </a:rPr>
            <a:t>- </a:t>
          </a:r>
          <a:r>
            <a:rPr lang="th-TH" sz="1800" b="1" i="0" u="sng" baseline="0" dirty="0" smtClean="0">
              <a:latin typeface="TH SarabunPSK" pitchFamily="34" charset="-34"/>
              <a:cs typeface="TH SarabunPSK" pitchFamily="34" charset="-34"/>
            </a:rPr>
            <a:t>การเพิ่มผลผลิต </a:t>
          </a:r>
          <a:r>
            <a:rPr lang="en-US" sz="1800" b="1" i="0" baseline="0" dirty="0" smtClean="0">
              <a:latin typeface="TH SarabunPSK" pitchFamily="34" charset="-34"/>
              <a:cs typeface="TH SarabunPSK" pitchFamily="34" charset="-34"/>
            </a:rPr>
            <a:t>:</a:t>
          </a:r>
          <a:r>
            <a:rPr lang="th-TH" sz="1800" b="1" i="0" baseline="0" dirty="0" smtClean="0">
              <a:latin typeface="TH SarabunPSK" pitchFamily="34" charset="-34"/>
              <a:cs typeface="TH SarabunPSK" pitchFamily="34" charset="-34"/>
            </a:rPr>
            <a:t> </a:t>
          </a:r>
          <a:r>
            <a:rPr lang="th-TH" sz="1800" b="0" i="0" baseline="0" dirty="0" smtClean="0">
              <a:latin typeface="TH SarabunPSK" pitchFamily="34" charset="-34"/>
              <a:cs typeface="TH SarabunPSK" pitchFamily="34" charset="-34"/>
            </a:rPr>
            <a:t>เพิ่มผลผลิต 720 กก./ไร่ เพิ่มขึ้น 820 กก./ไร่ เพิ่มขึ้นร้อยละ 12.19</a:t>
          </a:r>
          <a:endParaRPr lang="en-US" sz="1800" b="0" i="0" baseline="0" dirty="0">
            <a:latin typeface="TH SarabunPSK" pitchFamily="34" charset="-34"/>
            <a:cs typeface="TH SarabunPSK" pitchFamily="34" charset="-34"/>
          </a:endParaRPr>
        </a:p>
      </dgm:t>
    </dgm:pt>
    <dgm:pt modelId="{2B705487-9B46-47D7-9FDD-D31A0C2567B9}" type="parTrans" cxnId="{E306C2AC-B1BC-471F-B538-52337B720EE8}">
      <dgm:prSet/>
      <dgm:spPr/>
      <dgm:t>
        <a:bodyPr/>
        <a:lstStyle/>
        <a:p>
          <a:endParaRPr lang="th-TH"/>
        </a:p>
      </dgm:t>
    </dgm:pt>
    <dgm:pt modelId="{09DDD5C2-7115-4925-AA58-9A3A1B223412}" type="sibTrans" cxnId="{E306C2AC-B1BC-471F-B538-52337B720EE8}">
      <dgm:prSet/>
      <dgm:spPr/>
      <dgm:t>
        <a:bodyPr/>
        <a:lstStyle/>
        <a:p>
          <a:endParaRPr lang="th-TH"/>
        </a:p>
      </dgm:t>
    </dgm:pt>
    <dgm:pt modelId="{ADFAF41D-8681-49F8-93D9-F9E65AB2267B}">
      <dgm:prSet custT="1"/>
      <dgm:spPr/>
      <dgm:t>
        <a:bodyPr/>
        <a:lstStyle/>
        <a:p>
          <a:pPr rtl="0"/>
          <a:r>
            <a:rPr lang="th-TH" sz="1800" b="0" i="0" baseline="0" dirty="0" smtClean="0">
              <a:latin typeface="TH SarabunPSK" pitchFamily="34" charset="-34"/>
              <a:cs typeface="TH SarabunPSK" pitchFamily="34" charset="-34"/>
            </a:rPr>
            <a:t>- </a:t>
          </a:r>
          <a:r>
            <a:rPr lang="th-TH" sz="1800" b="1" i="0" u="sng" baseline="0" dirty="0" smtClean="0">
              <a:latin typeface="TH SarabunPSK" pitchFamily="34" charset="-34"/>
              <a:cs typeface="TH SarabunPSK" pitchFamily="34" charset="-34"/>
            </a:rPr>
            <a:t>การพัฒนาคุณภาพ </a:t>
          </a:r>
          <a:r>
            <a:rPr lang="en-US" sz="1800" b="1" i="0" baseline="0" dirty="0" smtClean="0">
              <a:latin typeface="TH SarabunPSK" pitchFamily="34" charset="-34"/>
              <a:cs typeface="TH SarabunPSK" pitchFamily="34" charset="-34"/>
            </a:rPr>
            <a:t>: </a:t>
          </a:r>
          <a:r>
            <a:rPr lang="th-TH" sz="1800" b="0" i="0" baseline="0" dirty="0" smtClean="0">
              <a:latin typeface="TH SarabunPSK" pitchFamily="34" charset="-34"/>
              <a:cs typeface="TH SarabunPSK" pitchFamily="34" charset="-34"/>
            </a:rPr>
            <a:t>เป้าหมายให้ทุกรายเข้าสู่กระบวนมาตรฐาน </a:t>
          </a:r>
          <a:r>
            <a:rPr lang="en-US" sz="1800" b="0" i="0" baseline="0" dirty="0" smtClean="0">
              <a:latin typeface="TH SarabunPSK" pitchFamily="34" charset="-34"/>
              <a:cs typeface="TH SarabunPSK" pitchFamily="34" charset="-34"/>
            </a:rPr>
            <a:t>GAP</a:t>
          </a:r>
          <a:endParaRPr lang="en-US" sz="1800" b="0" i="0" baseline="0" dirty="0">
            <a:latin typeface="TH SarabunPSK" pitchFamily="34" charset="-34"/>
            <a:cs typeface="TH SarabunPSK" pitchFamily="34" charset="-34"/>
          </a:endParaRPr>
        </a:p>
      </dgm:t>
    </dgm:pt>
    <dgm:pt modelId="{FBDD9C17-5607-4EDB-AB5E-4A8843C468CB}" type="parTrans" cxnId="{80749A07-F2E4-48FC-9FB8-6B897606E903}">
      <dgm:prSet/>
      <dgm:spPr/>
      <dgm:t>
        <a:bodyPr/>
        <a:lstStyle/>
        <a:p>
          <a:endParaRPr lang="th-TH"/>
        </a:p>
      </dgm:t>
    </dgm:pt>
    <dgm:pt modelId="{E2DD20F5-D718-463B-8D10-38C115046031}" type="sibTrans" cxnId="{80749A07-F2E4-48FC-9FB8-6B897606E903}">
      <dgm:prSet/>
      <dgm:spPr/>
      <dgm:t>
        <a:bodyPr/>
        <a:lstStyle/>
        <a:p>
          <a:endParaRPr lang="th-TH"/>
        </a:p>
      </dgm:t>
    </dgm:pt>
    <dgm:pt modelId="{257470D3-1B51-4D38-BAC0-7CB241AE7E00}">
      <dgm:prSet custT="1"/>
      <dgm:spPr/>
      <dgm:t>
        <a:bodyPr/>
        <a:lstStyle/>
        <a:p>
          <a:pPr rtl="0"/>
          <a:r>
            <a:rPr lang="th-TH" sz="1800" b="0" i="0" baseline="0" dirty="0" smtClean="0">
              <a:latin typeface="TH SarabunPSK" pitchFamily="34" charset="-34"/>
              <a:cs typeface="TH SarabunPSK" pitchFamily="34" charset="-34"/>
            </a:rPr>
            <a:t>- </a:t>
          </a:r>
          <a:r>
            <a:rPr lang="th-TH" sz="1800" b="1" i="0" u="sng" baseline="0" dirty="0" smtClean="0">
              <a:latin typeface="TH SarabunPSK" pitchFamily="34" charset="-34"/>
              <a:cs typeface="TH SarabunPSK" pitchFamily="34" charset="-34"/>
            </a:rPr>
            <a:t>การตลาด</a:t>
          </a:r>
          <a:r>
            <a:rPr lang="en-US" sz="1800" b="1" i="0" baseline="0" dirty="0" smtClean="0">
              <a:latin typeface="TH SarabunPSK" pitchFamily="34" charset="-34"/>
              <a:cs typeface="TH SarabunPSK" pitchFamily="34" charset="-34"/>
            </a:rPr>
            <a:t>:</a:t>
          </a:r>
          <a:r>
            <a:rPr lang="th-TH" sz="1800" b="1" i="0" baseline="0" dirty="0" smtClean="0">
              <a:latin typeface="TH SarabunPSK" pitchFamily="34" charset="-34"/>
              <a:cs typeface="TH SarabunPSK" pitchFamily="34" charset="-34"/>
            </a:rPr>
            <a:t> </a:t>
          </a:r>
          <a:r>
            <a:rPr lang="th-TH" sz="1800" b="0" i="0" baseline="0" dirty="0" smtClean="0">
              <a:latin typeface="TH SarabunPSK" pitchFamily="34" charset="-34"/>
              <a:cs typeface="TH SarabunPSK" pitchFamily="34" charset="-34"/>
            </a:rPr>
            <a:t>มีเป้าหมายเชื่อมโยงตลาดล่วงหน้า โดยการทำ </a:t>
          </a:r>
          <a:r>
            <a:rPr lang="en-US" sz="1800" b="0" i="0" baseline="0" dirty="0" smtClean="0">
              <a:latin typeface="TH SarabunPSK" pitchFamily="34" charset="-34"/>
              <a:cs typeface="TH SarabunPSK" pitchFamily="34" charset="-34"/>
            </a:rPr>
            <a:t>MOU </a:t>
          </a:r>
          <a:r>
            <a:rPr lang="th-TH" sz="1800" b="0" i="0" baseline="0" dirty="0" smtClean="0">
              <a:latin typeface="TH SarabunPSK" pitchFamily="34" charset="-34"/>
              <a:cs typeface="TH SarabunPSK" pitchFamily="34" charset="-34"/>
            </a:rPr>
            <a:t>เพื่อซื้อขายผลผลิตกับโรงสีแพร่รุ่งเรือง อินเตอร์</a:t>
          </a:r>
          <a:r>
            <a:rPr lang="th-TH" sz="1800" b="0" i="0" baseline="0" dirty="0" err="1" smtClean="0">
              <a:latin typeface="TH SarabunPSK" pitchFamily="34" charset="-34"/>
              <a:cs typeface="TH SarabunPSK" pitchFamily="34" charset="-34"/>
            </a:rPr>
            <a:t>ไรซ์</a:t>
          </a:r>
          <a:r>
            <a:rPr lang="th-TH" sz="1800" b="0" i="0" baseline="0" dirty="0" smtClean="0">
              <a:latin typeface="TH SarabunPSK" pitchFamily="34" charset="-34"/>
              <a:cs typeface="TH SarabunPSK" pitchFamily="34" charset="-34"/>
            </a:rPr>
            <a:t> และบริษัทข้าวทิพย์ จำกัด รวมทั้งมีการประสานงานศูนย์ข้าวชุมชนในจังหวัดแพร่เพื่อเชื่อมโยงเครือข่ายด้านการผลิต และการตลาดร่วมกัน</a:t>
          </a:r>
          <a:endParaRPr lang="th-TH" sz="1800" b="0" i="0" baseline="0" dirty="0">
            <a:latin typeface="TH SarabunPSK" pitchFamily="34" charset="-34"/>
            <a:cs typeface="TH SarabunPSK" pitchFamily="34" charset="-34"/>
          </a:endParaRPr>
        </a:p>
      </dgm:t>
    </dgm:pt>
    <dgm:pt modelId="{8C11B38A-2E3F-4DFE-A7C1-2727EE0D2E1E}" type="parTrans" cxnId="{3A156F59-D80A-4219-B667-9A14CA8962E5}">
      <dgm:prSet/>
      <dgm:spPr/>
      <dgm:t>
        <a:bodyPr/>
        <a:lstStyle/>
        <a:p>
          <a:endParaRPr lang="th-TH"/>
        </a:p>
      </dgm:t>
    </dgm:pt>
    <dgm:pt modelId="{CF906618-E823-4DD5-9306-41E31C5E6C6B}" type="sibTrans" cxnId="{3A156F59-D80A-4219-B667-9A14CA8962E5}">
      <dgm:prSet/>
      <dgm:spPr/>
      <dgm:t>
        <a:bodyPr/>
        <a:lstStyle/>
        <a:p>
          <a:endParaRPr lang="th-TH"/>
        </a:p>
      </dgm:t>
    </dgm:pt>
    <dgm:pt modelId="{7F51D06E-24E3-475B-995B-EFC7FD176E2A}">
      <dgm:prSet custT="1"/>
      <dgm:spPr/>
      <dgm:t>
        <a:bodyPr/>
        <a:lstStyle/>
        <a:p>
          <a:pPr rtl="0"/>
          <a:r>
            <a:rPr lang="th-TH" sz="1800" b="0" i="0" baseline="0" dirty="0" smtClean="0">
              <a:latin typeface="TH SarabunPSK" pitchFamily="34" charset="-34"/>
              <a:cs typeface="TH SarabunPSK" pitchFamily="34" charset="-34"/>
            </a:rPr>
            <a:t>- </a:t>
          </a:r>
          <a:r>
            <a:rPr lang="th-TH" sz="1800" b="1" i="0" u="sng" baseline="0" dirty="0" smtClean="0">
              <a:latin typeface="TH SarabunPSK" pitchFamily="34" charset="-34"/>
              <a:cs typeface="TH SarabunPSK" pitchFamily="34" charset="-34"/>
            </a:rPr>
            <a:t>การบริหารจัดการ </a:t>
          </a:r>
          <a:r>
            <a:rPr lang="en-US" sz="1800" b="1" i="0" u="sng" baseline="0" dirty="0" smtClean="0">
              <a:latin typeface="TH SarabunPSK" pitchFamily="34" charset="-34"/>
              <a:cs typeface="TH SarabunPSK" pitchFamily="34" charset="-34"/>
            </a:rPr>
            <a:t>: </a:t>
          </a:r>
          <a:r>
            <a:rPr lang="th-TH" sz="1800" b="0" i="0" baseline="0" dirty="0" smtClean="0">
              <a:latin typeface="TH SarabunPSK" pitchFamily="34" charset="-34"/>
              <a:cs typeface="TH SarabunPSK" pitchFamily="34" charset="-34"/>
            </a:rPr>
            <a:t>เน้นให้มีการรวมกลุ่มบริหารจัดการการตลาดร่วมกัน </a:t>
          </a:r>
          <a:endParaRPr lang="th-TH" sz="1800" b="0" i="0" baseline="0" dirty="0">
            <a:latin typeface="TH SarabunPSK" pitchFamily="34" charset="-34"/>
            <a:cs typeface="TH SarabunPSK" pitchFamily="34" charset="-34"/>
          </a:endParaRPr>
        </a:p>
      </dgm:t>
    </dgm:pt>
    <dgm:pt modelId="{0B10311E-B7A9-478E-B7B0-FE8485402CA3}" type="parTrans" cxnId="{5C1A8142-3612-4C6A-AE2D-B9B5FABB7466}">
      <dgm:prSet/>
      <dgm:spPr/>
      <dgm:t>
        <a:bodyPr/>
        <a:lstStyle/>
        <a:p>
          <a:endParaRPr lang="th-TH"/>
        </a:p>
      </dgm:t>
    </dgm:pt>
    <dgm:pt modelId="{BBF8B410-710D-4C19-BBC6-F520DB810C4C}" type="sibTrans" cxnId="{5C1A8142-3612-4C6A-AE2D-B9B5FABB7466}">
      <dgm:prSet/>
      <dgm:spPr/>
      <dgm:t>
        <a:bodyPr/>
        <a:lstStyle/>
        <a:p>
          <a:endParaRPr lang="th-TH"/>
        </a:p>
      </dgm:t>
    </dgm:pt>
    <dgm:pt modelId="{8259A39F-D79A-4685-AE5F-8C44BA9AF2A1}" type="pres">
      <dgm:prSet presAssocID="{705AF5E6-9404-4B7D-9D75-30D75DFF825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ED37B5A5-7CAF-4C7E-B3FA-0FF2CD37F063}" type="pres">
      <dgm:prSet presAssocID="{F6202FFC-195A-47E6-98E8-2A4D788FAE36}" presName="composite" presStyleCnt="0"/>
      <dgm:spPr/>
    </dgm:pt>
    <dgm:pt modelId="{5868B3BB-DEAD-4D7B-9395-524F6F84094F}" type="pres">
      <dgm:prSet presAssocID="{F6202FFC-195A-47E6-98E8-2A4D788FAE36}" presName="parentText" presStyleLbl="alignNode1" presStyleIdx="0" presStyleCnt="1" custLinFactNeighborY="-30879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8BB1945-17DB-4C60-AAFB-966167E5255F}" type="pres">
      <dgm:prSet presAssocID="{F6202FFC-195A-47E6-98E8-2A4D788FAE36}" presName="descendantText" presStyleLbl="alignAcc1" presStyleIdx="0" presStyleCnt="1" custScaleY="15184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3A156F59-D80A-4219-B667-9A14CA8962E5}" srcId="{F6202FFC-195A-47E6-98E8-2A4D788FAE36}" destId="{257470D3-1B51-4D38-BAC0-7CB241AE7E00}" srcOrd="3" destOrd="0" parTransId="{8C11B38A-2E3F-4DFE-A7C1-2727EE0D2E1E}" sibTransId="{CF906618-E823-4DD5-9306-41E31C5E6C6B}"/>
    <dgm:cxn modelId="{0312B348-36EF-4DE3-86D3-4C372F219F44}" type="presOf" srcId="{7DFB0EE0-C97E-465E-9377-CB217AE4EC75}" destId="{E8BB1945-17DB-4C60-AAFB-966167E5255F}" srcOrd="0" destOrd="1" presId="urn:microsoft.com/office/officeart/2005/8/layout/chevron2"/>
    <dgm:cxn modelId="{E306C2AC-B1BC-471F-B538-52337B720EE8}" srcId="{F6202FFC-195A-47E6-98E8-2A4D788FAE36}" destId="{7DFB0EE0-C97E-465E-9377-CB217AE4EC75}" srcOrd="1" destOrd="0" parTransId="{2B705487-9B46-47D7-9FDD-D31A0C2567B9}" sibTransId="{09DDD5C2-7115-4925-AA58-9A3A1B223412}"/>
    <dgm:cxn modelId="{0F6F345C-CC1C-4D11-9016-D5984A0638B6}" type="presOf" srcId="{257470D3-1B51-4D38-BAC0-7CB241AE7E00}" destId="{E8BB1945-17DB-4C60-AAFB-966167E5255F}" srcOrd="0" destOrd="3" presId="urn:microsoft.com/office/officeart/2005/8/layout/chevron2"/>
    <dgm:cxn modelId="{12943855-579B-4C2B-AC65-82A0D9734A91}" type="presOf" srcId="{ADFAF41D-8681-49F8-93D9-F9E65AB2267B}" destId="{E8BB1945-17DB-4C60-AAFB-966167E5255F}" srcOrd="0" destOrd="2" presId="urn:microsoft.com/office/officeart/2005/8/layout/chevron2"/>
    <dgm:cxn modelId="{E2BBF49C-B5F4-436D-8D16-D6F8DDF50153}" type="presOf" srcId="{6D1B1EA4-3EF7-40B9-9B7B-9477BDCCDF6B}" destId="{E8BB1945-17DB-4C60-AAFB-966167E5255F}" srcOrd="0" destOrd="0" presId="urn:microsoft.com/office/officeart/2005/8/layout/chevron2"/>
    <dgm:cxn modelId="{E60A6C33-6387-4409-848D-8B88C022226F}" type="presOf" srcId="{7F51D06E-24E3-475B-995B-EFC7FD176E2A}" destId="{E8BB1945-17DB-4C60-AAFB-966167E5255F}" srcOrd="0" destOrd="4" presId="urn:microsoft.com/office/officeart/2005/8/layout/chevron2"/>
    <dgm:cxn modelId="{D968B6A3-F492-4737-AA32-778858FFE5DB}" srcId="{705AF5E6-9404-4B7D-9D75-30D75DFF8254}" destId="{F6202FFC-195A-47E6-98E8-2A4D788FAE36}" srcOrd="0" destOrd="0" parTransId="{D6836D71-F138-46CA-A8FC-1067A0F134F1}" sibTransId="{89D734EA-29B6-490E-827B-6FA2A272A0EA}"/>
    <dgm:cxn modelId="{0848B45C-16CA-40A3-82C7-44686C5A804D}" type="presOf" srcId="{F6202FFC-195A-47E6-98E8-2A4D788FAE36}" destId="{5868B3BB-DEAD-4D7B-9395-524F6F84094F}" srcOrd="0" destOrd="0" presId="urn:microsoft.com/office/officeart/2005/8/layout/chevron2"/>
    <dgm:cxn modelId="{1D95FF0A-0787-4A1C-AAD0-FF1F69289ACB}" srcId="{F6202FFC-195A-47E6-98E8-2A4D788FAE36}" destId="{6D1B1EA4-3EF7-40B9-9B7B-9477BDCCDF6B}" srcOrd="0" destOrd="0" parTransId="{AC35FCAD-15D1-48E6-84B7-071CAB8B17B8}" sibTransId="{B8D7A710-9E1A-4A91-B196-8B701B517DE4}"/>
    <dgm:cxn modelId="{5C1A8142-3612-4C6A-AE2D-B9B5FABB7466}" srcId="{F6202FFC-195A-47E6-98E8-2A4D788FAE36}" destId="{7F51D06E-24E3-475B-995B-EFC7FD176E2A}" srcOrd="4" destOrd="0" parTransId="{0B10311E-B7A9-478E-B7B0-FE8485402CA3}" sibTransId="{BBF8B410-710D-4C19-BBC6-F520DB810C4C}"/>
    <dgm:cxn modelId="{DCA0B0A3-6381-4EC1-A805-1FD58772307D}" type="presOf" srcId="{705AF5E6-9404-4B7D-9D75-30D75DFF8254}" destId="{8259A39F-D79A-4685-AE5F-8C44BA9AF2A1}" srcOrd="0" destOrd="0" presId="urn:microsoft.com/office/officeart/2005/8/layout/chevron2"/>
    <dgm:cxn modelId="{80749A07-F2E4-48FC-9FB8-6B897606E903}" srcId="{F6202FFC-195A-47E6-98E8-2A4D788FAE36}" destId="{ADFAF41D-8681-49F8-93D9-F9E65AB2267B}" srcOrd="2" destOrd="0" parTransId="{FBDD9C17-5607-4EDB-AB5E-4A8843C468CB}" sibTransId="{E2DD20F5-D718-463B-8D10-38C115046031}"/>
    <dgm:cxn modelId="{B7022ECB-6722-4034-BED7-F87987701179}" type="presParOf" srcId="{8259A39F-D79A-4685-AE5F-8C44BA9AF2A1}" destId="{ED37B5A5-7CAF-4C7E-B3FA-0FF2CD37F063}" srcOrd="0" destOrd="0" presId="urn:microsoft.com/office/officeart/2005/8/layout/chevron2"/>
    <dgm:cxn modelId="{71B92B2C-0CF9-4F03-ADEB-B4C95C977A0C}" type="presParOf" srcId="{ED37B5A5-7CAF-4C7E-B3FA-0FF2CD37F063}" destId="{5868B3BB-DEAD-4D7B-9395-524F6F84094F}" srcOrd="0" destOrd="0" presId="urn:microsoft.com/office/officeart/2005/8/layout/chevron2"/>
    <dgm:cxn modelId="{94704340-93D3-4A2C-A9CD-7F1AE68D22B7}" type="presParOf" srcId="{ED37B5A5-7CAF-4C7E-B3FA-0FF2CD37F063}" destId="{E8BB1945-17DB-4C60-AAFB-966167E5255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F3E95B-2D26-49DD-9AAD-44BAFF928DF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E3FA473E-D5AF-4129-9A13-7BFD41FC3671}">
      <dgm:prSet/>
      <dgm:spPr/>
      <dgm:t>
        <a:bodyPr/>
        <a:lstStyle/>
        <a:p>
          <a:pPr rtl="0"/>
          <a:r>
            <a:rPr lang="en-US" b="1" i="0" baseline="0" dirty="0" smtClean="0"/>
            <a:t>“</a:t>
          </a:r>
          <a:r>
            <a:rPr lang="th-TH" b="1" i="0" baseline="0" dirty="0" smtClean="0"/>
            <a:t>ข้าวโพดเลี้ยงสัตว์</a:t>
          </a:r>
          <a:r>
            <a:rPr lang="en-US" b="1" i="0" baseline="0" dirty="0" smtClean="0"/>
            <a:t>”</a:t>
          </a:r>
          <a:endParaRPr lang="en-US" b="0" i="0" baseline="0" dirty="0"/>
        </a:p>
      </dgm:t>
    </dgm:pt>
    <dgm:pt modelId="{938866ED-E510-476E-863C-D6476228F6F8}" type="parTrans" cxnId="{29E140EF-C545-4E63-B423-89DB3BCC4C43}">
      <dgm:prSet/>
      <dgm:spPr/>
      <dgm:t>
        <a:bodyPr/>
        <a:lstStyle/>
        <a:p>
          <a:endParaRPr lang="th-TH"/>
        </a:p>
      </dgm:t>
    </dgm:pt>
    <dgm:pt modelId="{FA8B1CB6-8072-48E5-A3B2-6E8FEA64262C}" type="sibTrans" cxnId="{29E140EF-C545-4E63-B423-89DB3BCC4C43}">
      <dgm:prSet/>
      <dgm:spPr/>
      <dgm:t>
        <a:bodyPr/>
        <a:lstStyle/>
        <a:p>
          <a:endParaRPr lang="th-TH"/>
        </a:p>
      </dgm:t>
    </dgm:pt>
    <dgm:pt modelId="{CC67D246-D5E6-4829-A5DE-3F51B949555D}">
      <dgm:prSet custT="1"/>
      <dgm:spPr/>
      <dgm:t>
        <a:bodyPr/>
        <a:lstStyle/>
        <a:p>
          <a:pPr rtl="0"/>
          <a:r>
            <a:rPr lang="th-TH" sz="2000" b="0" i="0" baseline="0" dirty="0" smtClean="0">
              <a:latin typeface="TH SarabunPSK" pitchFamily="34" charset="-34"/>
              <a:cs typeface="TH SarabunPSK" pitchFamily="34" charset="-34"/>
            </a:rPr>
            <a:t>- </a:t>
          </a:r>
          <a:r>
            <a:rPr lang="th-TH" sz="1800" b="1" i="0" u="sng" baseline="0" dirty="0" smtClean="0">
              <a:latin typeface="TH SarabunPSK" pitchFamily="34" charset="-34"/>
              <a:cs typeface="TH SarabunPSK" pitchFamily="34" charset="-34"/>
            </a:rPr>
            <a:t>การลดต้นทุน </a:t>
          </a:r>
          <a:r>
            <a:rPr lang="en-US" sz="1800" b="1" i="0" baseline="0" dirty="0" smtClean="0">
              <a:latin typeface="TH SarabunPSK" pitchFamily="34" charset="-34"/>
              <a:cs typeface="TH SarabunPSK" pitchFamily="34" charset="-34"/>
            </a:rPr>
            <a:t>: </a:t>
          </a:r>
          <a:r>
            <a:rPr lang="th-TH" sz="1800" b="0" i="0" baseline="0" dirty="0" smtClean="0">
              <a:latin typeface="TH SarabunPSK" pitchFamily="34" charset="-34"/>
              <a:cs typeface="TH SarabunPSK" pitchFamily="34" charset="-34"/>
            </a:rPr>
            <a:t>ลดต้นทุนการผลิตจาก 2,890 บาท/ไร่  ลดลง 2,700 บาท/ไร่ ลดได้ร้อยละ 10.05</a:t>
          </a:r>
          <a:endParaRPr lang="en-US" sz="1800" b="0" i="0" baseline="0" dirty="0">
            <a:latin typeface="TH SarabunPSK" pitchFamily="34" charset="-34"/>
            <a:cs typeface="TH SarabunPSK" pitchFamily="34" charset="-34"/>
          </a:endParaRPr>
        </a:p>
      </dgm:t>
    </dgm:pt>
    <dgm:pt modelId="{7500F8A2-4AB5-4E6A-918A-E1951131B727}" type="parTrans" cxnId="{07F43CBD-7F58-42D3-9E57-A92BF38D9C3B}">
      <dgm:prSet/>
      <dgm:spPr/>
      <dgm:t>
        <a:bodyPr/>
        <a:lstStyle/>
        <a:p>
          <a:endParaRPr lang="th-TH"/>
        </a:p>
      </dgm:t>
    </dgm:pt>
    <dgm:pt modelId="{30B5D7F9-3136-43AB-B3F0-A77A481DD91F}" type="sibTrans" cxnId="{07F43CBD-7F58-42D3-9E57-A92BF38D9C3B}">
      <dgm:prSet/>
      <dgm:spPr/>
      <dgm:t>
        <a:bodyPr/>
        <a:lstStyle/>
        <a:p>
          <a:endParaRPr lang="th-TH"/>
        </a:p>
      </dgm:t>
    </dgm:pt>
    <dgm:pt modelId="{1E0631D3-DC82-4398-B0B2-02938681EC4F}">
      <dgm:prSet custT="1"/>
      <dgm:spPr/>
      <dgm:t>
        <a:bodyPr/>
        <a:lstStyle/>
        <a:p>
          <a:pPr rtl="0"/>
          <a:r>
            <a:rPr lang="th-TH" sz="1800" b="0" i="0" baseline="0" dirty="0" smtClean="0">
              <a:latin typeface="TH SarabunPSK" pitchFamily="34" charset="-34"/>
              <a:cs typeface="TH SarabunPSK" pitchFamily="34" charset="-34"/>
            </a:rPr>
            <a:t>- </a:t>
          </a:r>
          <a:r>
            <a:rPr lang="th-TH" sz="1800" b="1" i="0" u="sng" baseline="0" dirty="0" smtClean="0">
              <a:latin typeface="TH SarabunPSK" pitchFamily="34" charset="-34"/>
              <a:cs typeface="TH SarabunPSK" pitchFamily="34" charset="-34"/>
            </a:rPr>
            <a:t>การเพิ่มผลผลิต </a:t>
          </a:r>
          <a:r>
            <a:rPr lang="en-US" sz="1800" b="1" i="0" baseline="0" dirty="0" smtClean="0">
              <a:latin typeface="TH SarabunPSK" pitchFamily="34" charset="-34"/>
              <a:cs typeface="TH SarabunPSK" pitchFamily="34" charset="-34"/>
            </a:rPr>
            <a:t>:</a:t>
          </a:r>
          <a:r>
            <a:rPr lang="th-TH" sz="1800" b="0" i="0" baseline="0" dirty="0" smtClean="0">
              <a:latin typeface="TH SarabunPSK" pitchFamily="34" charset="-34"/>
              <a:cs typeface="TH SarabunPSK" pitchFamily="34" charset="-34"/>
            </a:rPr>
            <a:t> เพิ่มผลผลิต 800 กก./ไร่ เพิ่มขึ้น 850 กก./ไร่ ที่ความชื้น 14</a:t>
          </a:r>
          <a:r>
            <a:rPr lang="en-US" sz="1800" b="0" i="0" baseline="0" dirty="0" smtClean="0">
              <a:latin typeface="TH SarabunPSK" pitchFamily="34" charset="-34"/>
              <a:cs typeface="TH SarabunPSK" pitchFamily="34" charset="-34"/>
            </a:rPr>
            <a:t>%</a:t>
          </a:r>
          <a:r>
            <a:rPr lang="th-TH" sz="1800" b="0" i="0" baseline="0" dirty="0" smtClean="0">
              <a:latin typeface="TH SarabunPSK" pitchFamily="34" charset="-34"/>
              <a:cs typeface="TH SarabunPSK" pitchFamily="34" charset="-34"/>
            </a:rPr>
            <a:t> เพิ่มขึ้นร้อยละ 5.88</a:t>
          </a:r>
          <a:endParaRPr lang="en-US" sz="1800" b="0" i="0" baseline="0" dirty="0">
            <a:latin typeface="TH SarabunPSK" pitchFamily="34" charset="-34"/>
            <a:cs typeface="TH SarabunPSK" pitchFamily="34" charset="-34"/>
          </a:endParaRPr>
        </a:p>
      </dgm:t>
    </dgm:pt>
    <dgm:pt modelId="{81395EC8-60A8-4076-8FD1-B0F01E1F9354}" type="parTrans" cxnId="{B6EC44FF-5D67-4AD2-844E-F908FF9D5FD1}">
      <dgm:prSet/>
      <dgm:spPr/>
      <dgm:t>
        <a:bodyPr/>
        <a:lstStyle/>
        <a:p>
          <a:endParaRPr lang="th-TH"/>
        </a:p>
      </dgm:t>
    </dgm:pt>
    <dgm:pt modelId="{8EDFBCAD-3992-4B8C-BC80-964E4221C076}" type="sibTrans" cxnId="{B6EC44FF-5D67-4AD2-844E-F908FF9D5FD1}">
      <dgm:prSet/>
      <dgm:spPr/>
      <dgm:t>
        <a:bodyPr/>
        <a:lstStyle/>
        <a:p>
          <a:endParaRPr lang="th-TH"/>
        </a:p>
      </dgm:t>
    </dgm:pt>
    <dgm:pt modelId="{56C41867-6191-4866-8768-CEA358BAD1D5}">
      <dgm:prSet custT="1"/>
      <dgm:spPr/>
      <dgm:t>
        <a:bodyPr/>
        <a:lstStyle/>
        <a:p>
          <a:pPr rtl="0"/>
          <a:r>
            <a:rPr lang="th-TH" sz="1800" b="0" i="0" baseline="0" dirty="0" smtClean="0">
              <a:latin typeface="TH SarabunPSK" pitchFamily="34" charset="-34"/>
              <a:cs typeface="TH SarabunPSK" pitchFamily="34" charset="-34"/>
            </a:rPr>
            <a:t>- </a:t>
          </a:r>
          <a:r>
            <a:rPr lang="th-TH" sz="1800" b="1" i="0" u="sng" baseline="0" dirty="0" smtClean="0">
              <a:latin typeface="TH SarabunPSK" pitchFamily="34" charset="-34"/>
              <a:cs typeface="TH SarabunPSK" pitchFamily="34" charset="-34"/>
            </a:rPr>
            <a:t>การพัฒนาคุณภาพ </a:t>
          </a:r>
          <a:r>
            <a:rPr lang="en-US" sz="1800" b="1" i="0" baseline="0" dirty="0" smtClean="0">
              <a:latin typeface="TH SarabunPSK" pitchFamily="34" charset="-34"/>
              <a:cs typeface="TH SarabunPSK" pitchFamily="34" charset="-34"/>
            </a:rPr>
            <a:t>: </a:t>
          </a:r>
          <a:r>
            <a:rPr lang="th-TH" sz="1800" b="0" i="0" baseline="0" dirty="0" smtClean="0">
              <a:latin typeface="TH SarabunPSK" pitchFamily="34" charset="-34"/>
              <a:cs typeface="TH SarabunPSK" pitchFamily="34" charset="-34"/>
            </a:rPr>
            <a:t>เป้าหมายให้ทุกรายเข้าสู่กระบวนมาตรฐาน </a:t>
          </a:r>
          <a:r>
            <a:rPr lang="en-US" sz="1800" b="0" i="0" baseline="0" dirty="0" smtClean="0">
              <a:latin typeface="TH SarabunPSK" pitchFamily="34" charset="-34"/>
              <a:cs typeface="TH SarabunPSK" pitchFamily="34" charset="-34"/>
            </a:rPr>
            <a:t>GAP</a:t>
          </a:r>
          <a:endParaRPr lang="en-US" sz="1800" b="0" i="0" baseline="0" dirty="0">
            <a:latin typeface="TH SarabunPSK" pitchFamily="34" charset="-34"/>
            <a:cs typeface="TH SarabunPSK" pitchFamily="34" charset="-34"/>
          </a:endParaRPr>
        </a:p>
      </dgm:t>
    </dgm:pt>
    <dgm:pt modelId="{8B71B1DE-44D0-4D95-9522-2DE6B1C3FD8A}" type="parTrans" cxnId="{CECA0C1F-00B4-40D2-AC4D-8A61A53E7DA5}">
      <dgm:prSet/>
      <dgm:spPr/>
      <dgm:t>
        <a:bodyPr/>
        <a:lstStyle/>
        <a:p>
          <a:endParaRPr lang="th-TH"/>
        </a:p>
      </dgm:t>
    </dgm:pt>
    <dgm:pt modelId="{E95E8A27-3610-4CEC-9787-0A7935A79C2E}" type="sibTrans" cxnId="{CECA0C1F-00B4-40D2-AC4D-8A61A53E7DA5}">
      <dgm:prSet/>
      <dgm:spPr/>
      <dgm:t>
        <a:bodyPr/>
        <a:lstStyle/>
        <a:p>
          <a:endParaRPr lang="th-TH"/>
        </a:p>
      </dgm:t>
    </dgm:pt>
    <dgm:pt modelId="{FA432F26-7584-45A5-86C8-6FFDBF4285D8}">
      <dgm:prSet custT="1"/>
      <dgm:spPr/>
      <dgm:t>
        <a:bodyPr/>
        <a:lstStyle/>
        <a:p>
          <a:pPr rtl="0"/>
          <a:r>
            <a:rPr lang="th-TH" sz="1800" b="0" i="0" baseline="0" dirty="0" smtClean="0">
              <a:latin typeface="TH SarabunPSK" pitchFamily="34" charset="-34"/>
              <a:cs typeface="TH SarabunPSK" pitchFamily="34" charset="-34"/>
            </a:rPr>
            <a:t>- </a:t>
          </a:r>
          <a:r>
            <a:rPr lang="th-TH" sz="1800" b="1" i="0" u="sng" baseline="0" dirty="0" smtClean="0">
              <a:latin typeface="TH SarabunPSK" pitchFamily="34" charset="-34"/>
              <a:cs typeface="TH SarabunPSK" pitchFamily="34" charset="-34"/>
            </a:rPr>
            <a:t>การตลาด</a:t>
          </a:r>
          <a:r>
            <a:rPr lang="en-US" sz="1800" b="1" i="0" baseline="0" dirty="0" smtClean="0">
              <a:latin typeface="TH SarabunPSK" pitchFamily="34" charset="-34"/>
              <a:cs typeface="TH SarabunPSK" pitchFamily="34" charset="-34"/>
            </a:rPr>
            <a:t>:</a:t>
          </a:r>
          <a:r>
            <a:rPr lang="th-TH" sz="1800" b="0" i="0" baseline="0" dirty="0" smtClean="0">
              <a:latin typeface="TH SarabunPSK" pitchFamily="34" charset="-34"/>
              <a:cs typeface="TH SarabunPSK" pitchFamily="34" charset="-34"/>
            </a:rPr>
            <a:t> เป้าหมายเชื่อมโยงตลาดล่วงหน้า เพื่อซื้อขายผลผลิตกับโรงสีในท้องถิ่น สหกรณ์การเกษตร</a:t>
          </a:r>
          <a:endParaRPr lang="th-TH" sz="1800" b="0" i="0" baseline="0" dirty="0">
            <a:latin typeface="TH SarabunPSK" pitchFamily="34" charset="-34"/>
            <a:cs typeface="TH SarabunPSK" pitchFamily="34" charset="-34"/>
          </a:endParaRPr>
        </a:p>
      </dgm:t>
    </dgm:pt>
    <dgm:pt modelId="{8330541C-1C2A-4619-86BC-A5F3B33BA846}" type="parTrans" cxnId="{A37B1A7C-0883-4011-B711-44F5CEA1EED2}">
      <dgm:prSet/>
      <dgm:spPr/>
      <dgm:t>
        <a:bodyPr/>
        <a:lstStyle/>
        <a:p>
          <a:endParaRPr lang="th-TH"/>
        </a:p>
      </dgm:t>
    </dgm:pt>
    <dgm:pt modelId="{01E010DA-B41B-454E-A87F-49FFB5808548}" type="sibTrans" cxnId="{A37B1A7C-0883-4011-B711-44F5CEA1EED2}">
      <dgm:prSet/>
      <dgm:spPr/>
      <dgm:t>
        <a:bodyPr/>
        <a:lstStyle/>
        <a:p>
          <a:endParaRPr lang="th-TH"/>
        </a:p>
      </dgm:t>
    </dgm:pt>
    <dgm:pt modelId="{8E8C55B5-A607-4AB8-B6FE-C25191A057C7}">
      <dgm:prSet custT="1"/>
      <dgm:spPr/>
      <dgm:t>
        <a:bodyPr/>
        <a:lstStyle/>
        <a:p>
          <a:pPr rtl="0"/>
          <a:r>
            <a:rPr lang="th-TH" sz="1800" b="0" i="0" baseline="0" dirty="0" smtClean="0">
              <a:latin typeface="TH SarabunPSK" pitchFamily="34" charset="-34"/>
              <a:cs typeface="TH SarabunPSK" pitchFamily="34" charset="-34"/>
            </a:rPr>
            <a:t>- </a:t>
          </a:r>
          <a:r>
            <a:rPr lang="th-TH" sz="1800" b="1" i="0" u="sng" baseline="0" dirty="0" smtClean="0">
              <a:latin typeface="TH SarabunPSK" pitchFamily="34" charset="-34"/>
              <a:cs typeface="TH SarabunPSK" pitchFamily="34" charset="-34"/>
            </a:rPr>
            <a:t>การบริหารจัดการ </a:t>
          </a:r>
          <a:r>
            <a:rPr lang="en-US" sz="1800" b="0" i="0" baseline="0" dirty="0" smtClean="0">
              <a:latin typeface="TH SarabunPSK" pitchFamily="34" charset="-34"/>
              <a:cs typeface="TH SarabunPSK" pitchFamily="34" charset="-34"/>
            </a:rPr>
            <a:t>:</a:t>
          </a:r>
          <a:r>
            <a:rPr lang="th-TH" sz="1800" b="0" i="0" baseline="0" dirty="0" smtClean="0">
              <a:latin typeface="TH SarabunPSK" pitchFamily="34" charset="-34"/>
              <a:cs typeface="TH SarabunPSK" pitchFamily="34" charset="-34"/>
            </a:rPr>
            <a:t> เน้นให้มีการรวมกลุ่มบริหารจัดการการตลาดร่วมกัน </a:t>
          </a:r>
          <a:endParaRPr lang="th-TH" sz="1800" b="0" i="0" baseline="0" dirty="0">
            <a:latin typeface="TH SarabunPSK" pitchFamily="34" charset="-34"/>
            <a:cs typeface="TH SarabunPSK" pitchFamily="34" charset="-34"/>
          </a:endParaRPr>
        </a:p>
      </dgm:t>
    </dgm:pt>
    <dgm:pt modelId="{0AA1B250-FFE7-4830-949A-80F27B4D6BEF}" type="parTrans" cxnId="{DD1AF26D-DCE5-4FE3-ACF2-F3452F05AEB4}">
      <dgm:prSet/>
      <dgm:spPr/>
      <dgm:t>
        <a:bodyPr/>
        <a:lstStyle/>
        <a:p>
          <a:endParaRPr lang="th-TH"/>
        </a:p>
      </dgm:t>
    </dgm:pt>
    <dgm:pt modelId="{B3DCC5F1-CFFE-4561-971E-CCAA5878E463}" type="sibTrans" cxnId="{DD1AF26D-DCE5-4FE3-ACF2-F3452F05AEB4}">
      <dgm:prSet/>
      <dgm:spPr/>
      <dgm:t>
        <a:bodyPr/>
        <a:lstStyle/>
        <a:p>
          <a:endParaRPr lang="th-TH"/>
        </a:p>
      </dgm:t>
    </dgm:pt>
    <dgm:pt modelId="{55CC5BB8-CBA1-4377-A06D-AAFB876F8424}" type="pres">
      <dgm:prSet presAssocID="{8EF3E95B-2D26-49DD-9AAD-44BAFF928DF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271C902C-91AE-4D5C-B626-1D9A3B6D0EFA}" type="pres">
      <dgm:prSet presAssocID="{E3FA473E-D5AF-4129-9A13-7BFD41FC3671}" presName="composite" presStyleCnt="0"/>
      <dgm:spPr/>
    </dgm:pt>
    <dgm:pt modelId="{AAEAE57E-ADC6-4D2B-992B-C1BDEB71447C}" type="pres">
      <dgm:prSet presAssocID="{E3FA473E-D5AF-4129-9A13-7BFD41FC3671}" presName="parentText" presStyleLbl="alignNode1" presStyleIdx="0" presStyleCnt="1" custLinFactNeighborX="4009" custLinFactNeighborY="-561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4CD9498-923D-4915-89F0-99F8F22036EF}" type="pres">
      <dgm:prSet presAssocID="{E3FA473E-D5AF-4129-9A13-7BFD41FC3671}" presName="descendantText" presStyleLbl="alignAcc1" presStyleIdx="0" presStyleCnt="1" custScaleY="124920" custLinFactNeighborX="575" custLinFactNeighborY="1559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B6EC44FF-5D67-4AD2-844E-F908FF9D5FD1}" srcId="{E3FA473E-D5AF-4129-9A13-7BFD41FC3671}" destId="{1E0631D3-DC82-4398-B0B2-02938681EC4F}" srcOrd="1" destOrd="0" parTransId="{81395EC8-60A8-4076-8FD1-B0F01E1F9354}" sibTransId="{8EDFBCAD-3992-4B8C-BC80-964E4221C076}"/>
    <dgm:cxn modelId="{2298F0AD-9326-4E6F-94D5-11D9E2DF8440}" type="presOf" srcId="{E3FA473E-D5AF-4129-9A13-7BFD41FC3671}" destId="{AAEAE57E-ADC6-4D2B-992B-C1BDEB71447C}" srcOrd="0" destOrd="0" presId="urn:microsoft.com/office/officeart/2005/8/layout/chevron2"/>
    <dgm:cxn modelId="{0FBEED53-6348-4153-A3D5-E7EB42843520}" type="presOf" srcId="{56C41867-6191-4866-8768-CEA358BAD1D5}" destId="{04CD9498-923D-4915-89F0-99F8F22036EF}" srcOrd="0" destOrd="2" presId="urn:microsoft.com/office/officeart/2005/8/layout/chevron2"/>
    <dgm:cxn modelId="{492D106E-B0DC-4620-A84F-98B3C061EE49}" type="presOf" srcId="{1E0631D3-DC82-4398-B0B2-02938681EC4F}" destId="{04CD9498-923D-4915-89F0-99F8F22036EF}" srcOrd="0" destOrd="1" presId="urn:microsoft.com/office/officeart/2005/8/layout/chevron2"/>
    <dgm:cxn modelId="{CECA0C1F-00B4-40D2-AC4D-8A61A53E7DA5}" srcId="{E3FA473E-D5AF-4129-9A13-7BFD41FC3671}" destId="{56C41867-6191-4866-8768-CEA358BAD1D5}" srcOrd="2" destOrd="0" parTransId="{8B71B1DE-44D0-4D95-9522-2DE6B1C3FD8A}" sibTransId="{E95E8A27-3610-4CEC-9787-0A7935A79C2E}"/>
    <dgm:cxn modelId="{A37B1A7C-0883-4011-B711-44F5CEA1EED2}" srcId="{E3FA473E-D5AF-4129-9A13-7BFD41FC3671}" destId="{FA432F26-7584-45A5-86C8-6FFDBF4285D8}" srcOrd="3" destOrd="0" parTransId="{8330541C-1C2A-4619-86BC-A5F3B33BA846}" sibTransId="{01E010DA-B41B-454E-A87F-49FFB5808548}"/>
    <dgm:cxn modelId="{F5810416-02D2-4A68-90BC-941F8155AD4A}" type="presOf" srcId="{CC67D246-D5E6-4829-A5DE-3F51B949555D}" destId="{04CD9498-923D-4915-89F0-99F8F22036EF}" srcOrd="0" destOrd="0" presId="urn:microsoft.com/office/officeart/2005/8/layout/chevron2"/>
    <dgm:cxn modelId="{28AB283F-0F67-4C13-AF07-BE32495C7574}" type="presOf" srcId="{8EF3E95B-2D26-49DD-9AAD-44BAFF928DFD}" destId="{55CC5BB8-CBA1-4377-A06D-AAFB876F8424}" srcOrd="0" destOrd="0" presId="urn:microsoft.com/office/officeart/2005/8/layout/chevron2"/>
    <dgm:cxn modelId="{F7C79D65-6C55-416F-B481-8B68C3A90BD3}" type="presOf" srcId="{FA432F26-7584-45A5-86C8-6FFDBF4285D8}" destId="{04CD9498-923D-4915-89F0-99F8F22036EF}" srcOrd="0" destOrd="3" presId="urn:microsoft.com/office/officeart/2005/8/layout/chevron2"/>
    <dgm:cxn modelId="{07F43CBD-7F58-42D3-9E57-A92BF38D9C3B}" srcId="{E3FA473E-D5AF-4129-9A13-7BFD41FC3671}" destId="{CC67D246-D5E6-4829-A5DE-3F51B949555D}" srcOrd="0" destOrd="0" parTransId="{7500F8A2-4AB5-4E6A-918A-E1951131B727}" sibTransId="{30B5D7F9-3136-43AB-B3F0-A77A481DD91F}"/>
    <dgm:cxn modelId="{29E140EF-C545-4E63-B423-89DB3BCC4C43}" srcId="{8EF3E95B-2D26-49DD-9AAD-44BAFF928DFD}" destId="{E3FA473E-D5AF-4129-9A13-7BFD41FC3671}" srcOrd="0" destOrd="0" parTransId="{938866ED-E510-476E-863C-D6476228F6F8}" sibTransId="{FA8B1CB6-8072-48E5-A3B2-6E8FEA64262C}"/>
    <dgm:cxn modelId="{365629B6-DA80-480F-BA5C-9512C802FC34}" type="presOf" srcId="{8E8C55B5-A607-4AB8-B6FE-C25191A057C7}" destId="{04CD9498-923D-4915-89F0-99F8F22036EF}" srcOrd="0" destOrd="4" presId="urn:microsoft.com/office/officeart/2005/8/layout/chevron2"/>
    <dgm:cxn modelId="{DD1AF26D-DCE5-4FE3-ACF2-F3452F05AEB4}" srcId="{E3FA473E-D5AF-4129-9A13-7BFD41FC3671}" destId="{8E8C55B5-A607-4AB8-B6FE-C25191A057C7}" srcOrd="4" destOrd="0" parTransId="{0AA1B250-FFE7-4830-949A-80F27B4D6BEF}" sibTransId="{B3DCC5F1-CFFE-4561-971E-CCAA5878E463}"/>
    <dgm:cxn modelId="{67C701BA-A76D-4518-AA23-69C7503F631D}" type="presParOf" srcId="{55CC5BB8-CBA1-4377-A06D-AAFB876F8424}" destId="{271C902C-91AE-4D5C-B626-1D9A3B6D0EFA}" srcOrd="0" destOrd="0" presId="urn:microsoft.com/office/officeart/2005/8/layout/chevron2"/>
    <dgm:cxn modelId="{B9969856-3F17-4C95-9AE6-17699AC5C4ED}" type="presParOf" srcId="{271C902C-91AE-4D5C-B626-1D9A3B6D0EFA}" destId="{AAEAE57E-ADC6-4D2B-992B-C1BDEB71447C}" srcOrd="0" destOrd="0" presId="urn:microsoft.com/office/officeart/2005/8/layout/chevron2"/>
    <dgm:cxn modelId="{1BD88F5D-6908-4E10-8390-A4B0FAECA3E6}" type="presParOf" srcId="{271C902C-91AE-4D5C-B626-1D9A3B6D0EFA}" destId="{04CD9498-923D-4915-89F0-99F8F22036E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200C04-B84D-459E-BD01-AB4F94ADCFC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59346977-DC5D-46EE-8E4C-BC39693F2E1D}">
      <dgm:prSet/>
      <dgm:spPr/>
      <dgm:t>
        <a:bodyPr/>
        <a:lstStyle/>
        <a:p>
          <a:pPr rtl="0"/>
          <a:r>
            <a:rPr lang="th-TH" b="1" i="0" baseline="0" dirty="0" smtClean="0"/>
            <a:t>“ส้มเขียวหวาน”</a:t>
          </a:r>
          <a:endParaRPr lang="en-US" b="0" i="0" baseline="0" dirty="0"/>
        </a:p>
      </dgm:t>
    </dgm:pt>
    <dgm:pt modelId="{F1B4C93C-A6F4-4649-B339-BBE28931F438}" type="parTrans" cxnId="{1F454511-B07E-4A00-9CB5-4A8B12334BC3}">
      <dgm:prSet/>
      <dgm:spPr/>
      <dgm:t>
        <a:bodyPr/>
        <a:lstStyle/>
        <a:p>
          <a:endParaRPr lang="th-TH"/>
        </a:p>
      </dgm:t>
    </dgm:pt>
    <dgm:pt modelId="{DB6C21BC-4750-4277-B4D8-6E3DC37B580D}" type="sibTrans" cxnId="{1F454511-B07E-4A00-9CB5-4A8B12334BC3}">
      <dgm:prSet/>
      <dgm:spPr/>
      <dgm:t>
        <a:bodyPr/>
        <a:lstStyle/>
        <a:p>
          <a:endParaRPr lang="th-TH"/>
        </a:p>
      </dgm:t>
    </dgm:pt>
    <dgm:pt modelId="{6AFA090B-2C4C-4B6A-B5A5-FA4E1313B6DF}">
      <dgm:prSet/>
      <dgm:spPr/>
      <dgm:t>
        <a:bodyPr/>
        <a:lstStyle/>
        <a:p>
          <a:pPr rtl="0"/>
          <a:r>
            <a:rPr lang="th-TH" b="0" i="0" baseline="0" dirty="0" smtClean="0">
              <a:latin typeface="TH SarabunPSK" pitchFamily="34" charset="-34"/>
              <a:cs typeface="TH SarabunPSK" pitchFamily="34" charset="-34"/>
            </a:rPr>
            <a:t>- </a:t>
          </a:r>
          <a:r>
            <a:rPr lang="th-TH" b="1" i="0" u="sng" baseline="0" dirty="0" smtClean="0">
              <a:latin typeface="TH SarabunPSK" pitchFamily="34" charset="-34"/>
              <a:cs typeface="TH SarabunPSK" pitchFamily="34" charset="-34"/>
            </a:rPr>
            <a:t>การลดต้นทุน </a:t>
          </a:r>
          <a:r>
            <a:rPr lang="en-US" b="0" i="0" baseline="0" dirty="0" smtClean="0">
              <a:latin typeface="TH SarabunPSK" pitchFamily="34" charset="-34"/>
              <a:cs typeface="TH SarabunPSK" pitchFamily="34" charset="-34"/>
            </a:rPr>
            <a:t>: </a:t>
          </a:r>
          <a:r>
            <a:rPr lang="th-TH" b="0" i="0" baseline="0" dirty="0" smtClean="0">
              <a:latin typeface="TH SarabunPSK" pitchFamily="34" charset="-34"/>
              <a:cs typeface="TH SarabunPSK" pitchFamily="34" charset="-34"/>
            </a:rPr>
            <a:t>ลดต้นทุนการผลิตจาก จาก 6</a:t>
          </a:r>
          <a:r>
            <a:rPr lang="en-US" b="0" i="0" baseline="0" dirty="0" smtClean="0">
              <a:latin typeface="TH SarabunPSK" pitchFamily="34" charset="-34"/>
              <a:cs typeface="TH SarabunPSK" pitchFamily="34" charset="-34"/>
            </a:rPr>
            <a:t>,</a:t>
          </a:r>
          <a:r>
            <a:rPr lang="th-TH" b="0" i="0" baseline="0" dirty="0" smtClean="0">
              <a:latin typeface="TH SarabunPSK" pitchFamily="34" charset="-34"/>
              <a:cs typeface="TH SarabunPSK" pitchFamily="34" charset="-34"/>
            </a:rPr>
            <a:t>300 บาท/ไร่ เป็น 5</a:t>
          </a:r>
          <a:r>
            <a:rPr lang="en-US" b="0" i="0" baseline="0" dirty="0" smtClean="0">
              <a:latin typeface="TH SarabunPSK" pitchFamily="34" charset="-34"/>
              <a:cs typeface="TH SarabunPSK" pitchFamily="34" charset="-34"/>
            </a:rPr>
            <a:t>,9</a:t>
          </a:r>
          <a:r>
            <a:rPr lang="th-TH" b="0" i="0" baseline="0" dirty="0" smtClean="0">
              <a:latin typeface="TH SarabunPSK" pitchFamily="34" charset="-34"/>
              <a:cs typeface="TH SarabunPSK" pitchFamily="34" charset="-34"/>
            </a:rPr>
            <a:t>00  บาท/ไร่ลดได้ร้อยละ 6.34	</a:t>
          </a:r>
          <a:endParaRPr lang="en-US" b="0" i="0" baseline="0" dirty="0">
            <a:latin typeface="TH SarabunPSK" pitchFamily="34" charset="-34"/>
            <a:cs typeface="TH SarabunPSK" pitchFamily="34" charset="-34"/>
          </a:endParaRPr>
        </a:p>
      </dgm:t>
    </dgm:pt>
    <dgm:pt modelId="{B900B21B-DF72-43D1-B9DA-4B49B751A58B}" type="parTrans" cxnId="{1F6D90DC-3981-407D-B3B5-4821B30D6DAC}">
      <dgm:prSet/>
      <dgm:spPr/>
      <dgm:t>
        <a:bodyPr/>
        <a:lstStyle/>
        <a:p>
          <a:endParaRPr lang="th-TH"/>
        </a:p>
      </dgm:t>
    </dgm:pt>
    <dgm:pt modelId="{FA42E135-B70A-4676-8966-2A65EAA260E8}" type="sibTrans" cxnId="{1F6D90DC-3981-407D-B3B5-4821B30D6DAC}">
      <dgm:prSet/>
      <dgm:spPr/>
      <dgm:t>
        <a:bodyPr/>
        <a:lstStyle/>
        <a:p>
          <a:endParaRPr lang="th-TH"/>
        </a:p>
      </dgm:t>
    </dgm:pt>
    <dgm:pt modelId="{1F1C74A2-7259-4765-ADF3-AF946821AFDD}">
      <dgm:prSet/>
      <dgm:spPr/>
      <dgm:t>
        <a:bodyPr/>
        <a:lstStyle/>
        <a:p>
          <a:pPr rtl="0"/>
          <a:r>
            <a:rPr lang="th-TH" b="0" i="0" baseline="0" dirty="0" smtClean="0">
              <a:latin typeface="TH SarabunPSK" pitchFamily="34" charset="-34"/>
              <a:cs typeface="TH SarabunPSK" pitchFamily="34" charset="-34"/>
            </a:rPr>
            <a:t>- </a:t>
          </a:r>
          <a:r>
            <a:rPr lang="th-TH" b="1" i="0" u="sng" baseline="0" dirty="0" smtClean="0">
              <a:latin typeface="TH SarabunPSK" pitchFamily="34" charset="-34"/>
              <a:cs typeface="TH SarabunPSK" pitchFamily="34" charset="-34"/>
            </a:rPr>
            <a:t>การเพิ่มผลผลิต </a:t>
          </a:r>
          <a:r>
            <a:rPr lang="en-US" b="0" i="0" baseline="0" dirty="0" smtClean="0">
              <a:latin typeface="TH SarabunPSK" pitchFamily="34" charset="-34"/>
              <a:cs typeface="TH SarabunPSK" pitchFamily="34" charset="-34"/>
            </a:rPr>
            <a:t>:</a:t>
          </a:r>
          <a:r>
            <a:rPr lang="th-TH" b="0" i="0" baseline="0" dirty="0" smtClean="0">
              <a:latin typeface="TH SarabunPSK" pitchFamily="34" charset="-34"/>
              <a:cs typeface="TH SarabunPSK" pitchFamily="34" charset="-34"/>
            </a:rPr>
            <a:t>เพิ่มผลผลิตจาก </a:t>
          </a:r>
          <a:r>
            <a:rPr lang="en-US" b="0" i="0" baseline="0" dirty="0" smtClean="0">
              <a:latin typeface="TH SarabunPSK" pitchFamily="34" charset="-34"/>
              <a:cs typeface="TH SarabunPSK" pitchFamily="34" charset="-34"/>
            </a:rPr>
            <a:t>1,100 </a:t>
          </a:r>
          <a:r>
            <a:rPr lang="th-TH" b="0" i="0" baseline="0" dirty="0" smtClean="0">
              <a:latin typeface="TH SarabunPSK" pitchFamily="34" charset="-34"/>
              <a:cs typeface="TH SarabunPSK" pitchFamily="34" charset="-34"/>
            </a:rPr>
            <a:t>กก./ไร่ เป็น </a:t>
          </a:r>
          <a:r>
            <a:rPr lang="en-US" b="0" i="0" baseline="0" dirty="0" smtClean="0">
              <a:latin typeface="TH SarabunPSK" pitchFamily="34" charset="-34"/>
              <a:cs typeface="TH SarabunPSK" pitchFamily="34" charset="-34"/>
            </a:rPr>
            <a:t>1,200  </a:t>
          </a:r>
          <a:r>
            <a:rPr lang="th-TH" b="0" i="0" baseline="0" dirty="0" smtClean="0">
              <a:latin typeface="TH SarabunPSK" pitchFamily="34" charset="-34"/>
              <a:cs typeface="TH SarabunPSK" pitchFamily="34" charset="-34"/>
            </a:rPr>
            <a:t>กก./ไร่ เพิ่มขึ้นร้อยละ 8.33</a:t>
          </a:r>
          <a:endParaRPr lang="en-US" b="0" i="0" baseline="0" dirty="0">
            <a:latin typeface="TH SarabunPSK" pitchFamily="34" charset="-34"/>
            <a:cs typeface="TH SarabunPSK" pitchFamily="34" charset="-34"/>
          </a:endParaRPr>
        </a:p>
      </dgm:t>
    </dgm:pt>
    <dgm:pt modelId="{0C72FFA2-D778-4FD8-BE39-B205268F1EC5}" type="parTrans" cxnId="{4CF1E655-29D5-4C0E-AA7E-9FDD1ADDDFAC}">
      <dgm:prSet/>
      <dgm:spPr/>
      <dgm:t>
        <a:bodyPr/>
        <a:lstStyle/>
        <a:p>
          <a:endParaRPr lang="th-TH"/>
        </a:p>
      </dgm:t>
    </dgm:pt>
    <dgm:pt modelId="{F7667149-9FD9-4BB3-8618-22EB228A34A2}" type="sibTrans" cxnId="{4CF1E655-29D5-4C0E-AA7E-9FDD1ADDDFAC}">
      <dgm:prSet/>
      <dgm:spPr/>
      <dgm:t>
        <a:bodyPr/>
        <a:lstStyle/>
        <a:p>
          <a:endParaRPr lang="th-TH"/>
        </a:p>
      </dgm:t>
    </dgm:pt>
    <dgm:pt modelId="{9CE53A0B-7194-41E7-B9DE-DB3E514DF64F}">
      <dgm:prSet/>
      <dgm:spPr/>
      <dgm:t>
        <a:bodyPr/>
        <a:lstStyle/>
        <a:p>
          <a:pPr rtl="0"/>
          <a:r>
            <a:rPr lang="th-TH" b="0" i="0" baseline="0" dirty="0" smtClean="0">
              <a:latin typeface="TH SarabunPSK" pitchFamily="34" charset="-34"/>
              <a:cs typeface="TH SarabunPSK" pitchFamily="34" charset="-34"/>
            </a:rPr>
            <a:t>- </a:t>
          </a:r>
          <a:r>
            <a:rPr lang="th-TH" b="1" i="0" u="sng" baseline="0" dirty="0" smtClean="0">
              <a:latin typeface="TH SarabunPSK" pitchFamily="34" charset="-34"/>
              <a:cs typeface="TH SarabunPSK" pitchFamily="34" charset="-34"/>
            </a:rPr>
            <a:t>การพัฒนาคุณภาพ </a:t>
          </a:r>
          <a:r>
            <a:rPr lang="en-US" b="0" i="0" baseline="0" dirty="0" smtClean="0">
              <a:latin typeface="TH SarabunPSK" pitchFamily="34" charset="-34"/>
              <a:cs typeface="TH SarabunPSK" pitchFamily="34" charset="-34"/>
            </a:rPr>
            <a:t>: </a:t>
          </a:r>
          <a:r>
            <a:rPr lang="th-TH" b="0" i="0" baseline="0" dirty="0" smtClean="0">
              <a:latin typeface="TH SarabunPSK" pitchFamily="34" charset="-34"/>
              <a:cs typeface="TH SarabunPSK" pitchFamily="34" charset="-34"/>
            </a:rPr>
            <a:t>เป้าหมายให้ทุกรายเข้าสู่กระบวนมาตรฐาน </a:t>
          </a:r>
          <a:r>
            <a:rPr lang="en-US" b="0" i="0" baseline="0" dirty="0" smtClean="0">
              <a:latin typeface="TH SarabunPSK" pitchFamily="34" charset="-34"/>
              <a:cs typeface="TH SarabunPSK" pitchFamily="34" charset="-34"/>
            </a:rPr>
            <a:t>GAP</a:t>
          </a:r>
          <a:endParaRPr lang="en-US" b="0" i="0" baseline="0" dirty="0">
            <a:latin typeface="TH SarabunPSK" pitchFamily="34" charset="-34"/>
            <a:cs typeface="TH SarabunPSK" pitchFamily="34" charset="-34"/>
          </a:endParaRPr>
        </a:p>
      </dgm:t>
    </dgm:pt>
    <dgm:pt modelId="{74CB6519-F4A6-404D-A8D3-7FCD5075E177}" type="parTrans" cxnId="{A14E7CD5-3DE6-4940-8858-71196533D9B7}">
      <dgm:prSet/>
      <dgm:spPr/>
      <dgm:t>
        <a:bodyPr/>
        <a:lstStyle/>
        <a:p>
          <a:endParaRPr lang="th-TH"/>
        </a:p>
      </dgm:t>
    </dgm:pt>
    <dgm:pt modelId="{F26CF38F-2118-44F7-BAAA-F4D2CFF2D95C}" type="sibTrans" cxnId="{A14E7CD5-3DE6-4940-8858-71196533D9B7}">
      <dgm:prSet/>
      <dgm:spPr/>
      <dgm:t>
        <a:bodyPr/>
        <a:lstStyle/>
        <a:p>
          <a:endParaRPr lang="th-TH"/>
        </a:p>
      </dgm:t>
    </dgm:pt>
    <dgm:pt modelId="{99234C30-B5BF-4A6A-A70D-9E891B4D8FDA}">
      <dgm:prSet/>
      <dgm:spPr/>
      <dgm:t>
        <a:bodyPr/>
        <a:lstStyle/>
        <a:p>
          <a:pPr rtl="0"/>
          <a:r>
            <a:rPr lang="th-TH" b="0" i="0" baseline="0" dirty="0" smtClean="0">
              <a:latin typeface="TH SarabunPSK" pitchFamily="34" charset="-34"/>
              <a:cs typeface="TH SarabunPSK" pitchFamily="34" charset="-34"/>
            </a:rPr>
            <a:t>- </a:t>
          </a:r>
          <a:r>
            <a:rPr lang="th-TH" b="1" i="0" u="sng" baseline="0" dirty="0" smtClean="0">
              <a:latin typeface="TH SarabunPSK" pitchFamily="34" charset="-34"/>
              <a:cs typeface="TH SarabunPSK" pitchFamily="34" charset="-34"/>
            </a:rPr>
            <a:t>การตลาด</a:t>
          </a:r>
          <a:r>
            <a:rPr lang="en-US" b="0" i="0" baseline="0" dirty="0" smtClean="0">
              <a:latin typeface="TH SarabunPSK" pitchFamily="34" charset="-34"/>
              <a:cs typeface="TH SarabunPSK" pitchFamily="34" charset="-34"/>
            </a:rPr>
            <a:t>:</a:t>
          </a:r>
          <a:r>
            <a:rPr lang="th-TH" b="0" i="0" baseline="0" dirty="0" smtClean="0">
              <a:latin typeface="TH SarabunPSK" pitchFamily="34" charset="-34"/>
              <a:cs typeface="TH SarabunPSK" pitchFamily="34" charset="-34"/>
            </a:rPr>
            <a:t> มีเป้าหมายเชื่อมโยงตลาดล่วงหน้า เพื่อซื้อขายผลผลิตกับแหล่งรับซื้อในท้องถิ่น เช่น สหกรณ์การเกษตรบริษัท</a:t>
          </a:r>
          <a:endParaRPr lang="th-TH" b="0" i="0" baseline="0" dirty="0">
            <a:latin typeface="TH SarabunPSK" pitchFamily="34" charset="-34"/>
            <a:cs typeface="TH SarabunPSK" pitchFamily="34" charset="-34"/>
          </a:endParaRPr>
        </a:p>
      </dgm:t>
    </dgm:pt>
    <dgm:pt modelId="{39582DF1-87A0-466C-96F0-165BE774D078}" type="parTrans" cxnId="{71C2B092-A35E-40F2-BC55-2E2C7F3D0D61}">
      <dgm:prSet/>
      <dgm:spPr/>
      <dgm:t>
        <a:bodyPr/>
        <a:lstStyle/>
        <a:p>
          <a:endParaRPr lang="th-TH"/>
        </a:p>
      </dgm:t>
    </dgm:pt>
    <dgm:pt modelId="{8091D222-5EB6-4B08-968D-4EEA68199DEC}" type="sibTrans" cxnId="{71C2B092-A35E-40F2-BC55-2E2C7F3D0D61}">
      <dgm:prSet/>
      <dgm:spPr/>
      <dgm:t>
        <a:bodyPr/>
        <a:lstStyle/>
        <a:p>
          <a:endParaRPr lang="th-TH"/>
        </a:p>
      </dgm:t>
    </dgm:pt>
    <dgm:pt modelId="{32D53ECB-2336-41F8-B8A6-D7FCF3F25B9E}">
      <dgm:prSet/>
      <dgm:spPr/>
      <dgm:t>
        <a:bodyPr/>
        <a:lstStyle/>
        <a:p>
          <a:pPr rtl="0"/>
          <a:r>
            <a:rPr lang="th-TH" b="0" i="0" baseline="0" dirty="0" smtClean="0">
              <a:latin typeface="TH SarabunPSK" pitchFamily="34" charset="-34"/>
              <a:cs typeface="TH SarabunPSK" pitchFamily="34" charset="-34"/>
            </a:rPr>
            <a:t>- </a:t>
          </a:r>
          <a:r>
            <a:rPr lang="th-TH" b="1" i="0" u="sng" baseline="0" dirty="0" smtClean="0">
              <a:latin typeface="TH SarabunPSK" pitchFamily="34" charset="-34"/>
              <a:cs typeface="TH SarabunPSK" pitchFamily="34" charset="-34"/>
            </a:rPr>
            <a:t>การบริหารจัดการ </a:t>
          </a:r>
          <a:r>
            <a:rPr lang="en-US" b="0" i="0" baseline="0" dirty="0" smtClean="0">
              <a:latin typeface="TH SarabunPSK" pitchFamily="34" charset="-34"/>
              <a:cs typeface="TH SarabunPSK" pitchFamily="34" charset="-34"/>
            </a:rPr>
            <a:t>:</a:t>
          </a:r>
          <a:r>
            <a:rPr lang="th-TH" b="0" i="0" baseline="0" dirty="0" smtClean="0">
              <a:latin typeface="TH SarabunPSK" pitchFamily="34" charset="-34"/>
              <a:cs typeface="TH SarabunPSK" pitchFamily="34" charset="-34"/>
            </a:rPr>
            <a:t> เน้นให้มีการรวมกลุ่มบริหารจัดการการตลาดร่วมกัน </a:t>
          </a:r>
          <a:endParaRPr lang="th-TH" b="0" i="0" baseline="0" dirty="0">
            <a:latin typeface="TH SarabunPSK" pitchFamily="34" charset="-34"/>
            <a:cs typeface="TH SarabunPSK" pitchFamily="34" charset="-34"/>
          </a:endParaRPr>
        </a:p>
      </dgm:t>
    </dgm:pt>
    <dgm:pt modelId="{0582A3E3-53F6-452E-9C15-AA7517AAB9DA}" type="parTrans" cxnId="{DCA9C2EA-5782-4112-8A82-F7EB674EAAC0}">
      <dgm:prSet/>
      <dgm:spPr/>
      <dgm:t>
        <a:bodyPr/>
        <a:lstStyle/>
        <a:p>
          <a:endParaRPr lang="th-TH"/>
        </a:p>
      </dgm:t>
    </dgm:pt>
    <dgm:pt modelId="{2D904DF0-484D-48B8-BC98-DC37865E0CAB}" type="sibTrans" cxnId="{DCA9C2EA-5782-4112-8A82-F7EB674EAAC0}">
      <dgm:prSet/>
      <dgm:spPr/>
      <dgm:t>
        <a:bodyPr/>
        <a:lstStyle/>
        <a:p>
          <a:endParaRPr lang="th-TH"/>
        </a:p>
      </dgm:t>
    </dgm:pt>
    <dgm:pt modelId="{E04E0A30-05A5-4027-91CF-7CFF95373D44}" type="pres">
      <dgm:prSet presAssocID="{BB200C04-B84D-459E-BD01-AB4F94ADCFC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A72A2C00-EF99-4B38-AD99-380AF512F191}" type="pres">
      <dgm:prSet presAssocID="{59346977-DC5D-46EE-8E4C-BC39693F2E1D}" presName="composite" presStyleCnt="0"/>
      <dgm:spPr/>
    </dgm:pt>
    <dgm:pt modelId="{C89D118E-C0C4-4577-A58E-8E94162A0C2B}" type="pres">
      <dgm:prSet presAssocID="{59346977-DC5D-46EE-8E4C-BC39693F2E1D}" presName="parentText" presStyleLbl="alignNode1" presStyleIdx="0" presStyleCnt="1" custLinFactNeighborX="0" custLinFactNeighborY="-754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1FBAC58-A861-4053-AC8C-E71FA2DF3DF1}" type="pres">
      <dgm:prSet presAssocID="{59346977-DC5D-46EE-8E4C-BC39693F2E1D}" presName="descendantText" presStyleLbl="alignAcc1" presStyleIdx="0" presStyleCnt="1" custScaleY="191529" custLinFactNeighborX="1943" custLinFactNeighborY="116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DCA9C2EA-5782-4112-8A82-F7EB674EAAC0}" srcId="{59346977-DC5D-46EE-8E4C-BC39693F2E1D}" destId="{32D53ECB-2336-41F8-B8A6-D7FCF3F25B9E}" srcOrd="4" destOrd="0" parTransId="{0582A3E3-53F6-452E-9C15-AA7517AAB9DA}" sibTransId="{2D904DF0-484D-48B8-BC98-DC37865E0CAB}"/>
    <dgm:cxn modelId="{1F6D90DC-3981-407D-B3B5-4821B30D6DAC}" srcId="{59346977-DC5D-46EE-8E4C-BC39693F2E1D}" destId="{6AFA090B-2C4C-4B6A-B5A5-FA4E1313B6DF}" srcOrd="0" destOrd="0" parTransId="{B900B21B-DF72-43D1-B9DA-4B49B751A58B}" sibTransId="{FA42E135-B70A-4676-8966-2A65EAA260E8}"/>
    <dgm:cxn modelId="{E1AF728A-3F05-4C09-A44F-CA3F73FD9F7C}" type="presOf" srcId="{99234C30-B5BF-4A6A-A70D-9E891B4D8FDA}" destId="{F1FBAC58-A861-4053-AC8C-E71FA2DF3DF1}" srcOrd="0" destOrd="3" presId="urn:microsoft.com/office/officeart/2005/8/layout/chevron2"/>
    <dgm:cxn modelId="{0CC205A0-9F73-47C4-B3BB-44BB13207098}" type="presOf" srcId="{32D53ECB-2336-41F8-B8A6-D7FCF3F25B9E}" destId="{F1FBAC58-A861-4053-AC8C-E71FA2DF3DF1}" srcOrd="0" destOrd="4" presId="urn:microsoft.com/office/officeart/2005/8/layout/chevron2"/>
    <dgm:cxn modelId="{A14E7CD5-3DE6-4940-8858-71196533D9B7}" srcId="{59346977-DC5D-46EE-8E4C-BC39693F2E1D}" destId="{9CE53A0B-7194-41E7-B9DE-DB3E514DF64F}" srcOrd="2" destOrd="0" parTransId="{74CB6519-F4A6-404D-A8D3-7FCD5075E177}" sibTransId="{F26CF38F-2118-44F7-BAAA-F4D2CFF2D95C}"/>
    <dgm:cxn modelId="{50B66F0A-47C1-4D80-BE0A-68635DE2888E}" type="presOf" srcId="{9CE53A0B-7194-41E7-B9DE-DB3E514DF64F}" destId="{F1FBAC58-A861-4053-AC8C-E71FA2DF3DF1}" srcOrd="0" destOrd="2" presId="urn:microsoft.com/office/officeart/2005/8/layout/chevron2"/>
    <dgm:cxn modelId="{37FB0E9D-E79C-4C87-8E39-EB9FC16EE008}" type="presOf" srcId="{6AFA090B-2C4C-4B6A-B5A5-FA4E1313B6DF}" destId="{F1FBAC58-A861-4053-AC8C-E71FA2DF3DF1}" srcOrd="0" destOrd="0" presId="urn:microsoft.com/office/officeart/2005/8/layout/chevron2"/>
    <dgm:cxn modelId="{124CE03C-967B-4943-B8F0-33E7E9BD1D43}" type="presOf" srcId="{1F1C74A2-7259-4765-ADF3-AF946821AFDD}" destId="{F1FBAC58-A861-4053-AC8C-E71FA2DF3DF1}" srcOrd="0" destOrd="1" presId="urn:microsoft.com/office/officeart/2005/8/layout/chevron2"/>
    <dgm:cxn modelId="{4CF1E655-29D5-4C0E-AA7E-9FDD1ADDDFAC}" srcId="{59346977-DC5D-46EE-8E4C-BC39693F2E1D}" destId="{1F1C74A2-7259-4765-ADF3-AF946821AFDD}" srcOrd="1" destOrd="0" parTransId="{0C72FFA2-D778-4FD8-BE39-B205268F1EC5}" sibTransId="{F7667149-9FD9-4BB3-8618-22EB228A34A2}"/>
    <dgm:cxn modelId="{1F454511-B07E-4A00-9CB5-4A8B12334BC3}" srcId="{BB200C04-B84D-459E-BD01-AB4F94ADCFCD}" destId="{59346977-DC5D-46EE-8E4C-BC39693F2E1D}" srcOrd="0" destOrd="0" parTransId="{F1B4C93C-A6F4-4649-B339-BBE28931F438}" sibTransId="{DB6C21BC-4750-4277-B4D8-6E3DC37B580D}"/>
    <dgm:cxn modelId="{7512F4FA-5908-48BB-B2D4-0A89D38C2F5C}" type="presOf" srcId="{59346977-DC5D-46EE-8E4C-BC39693F2E1D}" destId="{C89D118E-C0C4-4577-A58E-8E94162A0C2B}" srcOrd="0" destOrd="0" presId="urn:microsoft.com/office/officeart/2005/8/layout/chevron2"/>
    <dgm:cxn modelId="{4FCF60B9-C0D7-4DAA-9162-ED60D478AE60}" type="presOf" srcId="{BB200C04-B84D-459E-BD01-AB4F94ADCFCD}" destId="{E04E0A30-05A5-4027-91CF-7CFF95373D44}" srcOrd="0" destOrd="0" presId="urn:microsoft.com/office/officeart/2005/8/layout/chevron2"/>
    <dgm:cxn modelId="{71C2B092-A35E-40F2-BC55-2E2C7F3D0D61}" srcId="{59346977-DC5D-46EE-8E4C-BC39693F2E1D}" destId="{99234C30-B5BF-4A6A-A70D-9E891B4D8FDA}" srcOrd="3" destOrd="0" parTransId="{39582DF1-87A0-466C-96F0-165BE774D078}" sibTransId="{8091D222-5EB6-4B08-968D-4EEA68199DEC}"/>
    <dgm:cxn modelId="{D367481C-B91A-4FC0-AFE8-F370AD3BBEDB}" type="presParOf" srcId="{E04E0A30-05A5-4027-91CF-7CFF95373D44}" destId="{A72A2C00-EF99-4B38-AD99-380AF512F191}" srcOrd="0" destOrd="0" presId="urn:microsoft.com/office/officeart/2005/8/layout/chevron2"/>
    <dgm:cxn modelId="{3C805FB2-3E0A-4C12-A9DF-FC6F4BBFB122}" type="presParOf" srcId="{A72A2C00-EF99-4B38-AD99-380AF512F191}" destId="{C89D118E-C0C4-4577-A58E-8E94162A0C2B}" srcOrd="0" destOrd="0" presId="urn:microsoft.com/office/officeart/2005/8/layout/chevron2"/>
    <dgm:cxn modelId="{2D867555-7CCF-483E-824D-8940DBA18251}" type="presParOf" srcId="{A72A2C00-EF99-4B38-AD99-380AF512F191}" destId="{F1FBAC58-A861-4053-AC8C-E71FA2DF3DF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ADC848-1C29-4EDA-991E-880507DF452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ED536C24-3CCE-4A76-9291-59AC742EB72D}">
      <dgm:prSet/>
      <dgm:spPr/>
      <dgm:t>
        <a:bodyPr/>
        <a:lstStyle/>
        <a:p>
          <a:pPr rtl="0"/>
          <a:r>
            <a:rPr lang="th-TH" b="1" i="0" baseline="0" dirty="0" smtClean="0"/>
            <a:t>“ผึ้งพันธุ์”</a:t>
          </a:r>
          <a:endParaRPr lang="en-US" b="0" i="0" baseline="0" dirty="0"/>
        </a:p>
      </dgm:t>
    </dgm:pt>
    <dgm:pt modelId="{45A66A1D-B1D3-4983-97B6-EC985CC52D02}" type="parTrans" cxnId="{22AF2824-DA44-4B95-8D5E-759D0198147A}">
      <dgm:prSet/>
      <dgm:spPr/>
      <dgm:t>
        <a:bodyPr/>
        <a:lstStyle/>
        <a:p>
          <a:endParaRPr lang="th-TH"/>
        </a:p>
      </dgm:t>
    </dgm:pt>
    <dgm:pt modelId="{090442D6-7441-42FC-9804-5520C546A2AA}" type="sibTrans" cxnId="{22AF2824-DA44-4B95-8D5E-759D0198147A}">
      <dgm:prSet/>
      <dgm:spPr/>
      <dgm:t>
        <a:bodyPr/>
        <a:lstStyle/>
        <a:p>
          <a:endParaRPr lang="th-TH"/>
        </a:p>
      </dgm:t>
    </dgm:pt>
    <dgm:pt modelId="{F8B8D086-FA5C-4ED8-B5CF-89559D8B5236}">
      <dgm:prSet custT="1"/>
      <dgm:spPr/>
      <dgm:t>
        <a:bodyPr/>
        <a:lstStyle/>
        <a:p>
          <a:pPr rtl="0"/>
          <a:r>
            <a:rPr lang="th-TH" sz="2000" b="0" i="0" baseline="0" dirty="0" smtClean="0">
              <a:latin typeface="TH SarabunPSK" pitchFamily="34" charset="-34"/>
              <a:cs typeface="TH SarabunPSK" pitchFamily="34" charset="-34"/>
            </a:rPr>
            <a:t>- </a:t>
          </a:r>
          <a:r>
            <a:rPr lang="th-TH" sz="2000" b="1" i="0" u="sng" baseline="0" dirty="0" smtClean="0">
              <a:latin typeface="TH SarabunPSK" pitchFamily="34" charset="-34"/>
              <a:cs typeface="TH SarabunPSK" pitchFamily="34" charset="-34"/>
            </a:rPr>
            <a:t>การลดต้นทุน </a:t>
          </a:r>
          <a:r>
            <a:rPr lang="en-US" sz="2000" b="1" i="0" baseline="0" dirty="0" smtClean="0">
              <a:latin typeface="TH SarabunPSK" pitchFamily="34" charset="-34"/>
              <a:cs typeface="TH SarabunPSK" pitchFamily="34" charset="-34"/>
            </a:rPr>
            <a:t>: </a:t>
          </a:r>
          <a:r>
            <a:rPr lang="th-TH" sz="2000" b="0" i="0" baseline="0" dirty="0" smtClean="0">
              <a:latin typeface="TH SarabunPSK" pitchFamily="34" charset="-34"/>
              <a:cs typeface="TH SarabunPSK" pitchFamily="34" charset="-34"/>
            </a:rPr>
            <a:t>ลดต้นทุนการผลิต  จาก 2</a:t>
          </a:r>
          <a:r>
            <a:rPr lang="en-US" sz="2000" b="0" i="0" baseline="0" dirty="0" smtClean="0">
              <a:latin typeface="TH SarabunPSK" pitchFamily="34" charset="-34"/>
              <a:cs typeface="TH SarabunPSK" pitchFamily="34" charset="-34"/>
            </a:rPr>
            <a:t>,</a:t>
          </a:r>
          <a:r>
            <a:rPr lang="th-TH" sz="2000" b="0" i="0" baseline="0" dirty="0" smtClean="0">
              <a:latin typeface="TH SarabunPSK" pitchFamily="34" charset="-34"/>
              <a:cs typeface="TH SarabunPSK" pitchFamily="34" charset="-34"/>
            </a:rPr>
            <a:t>400 บาท/ไร่ เป็น 2</a:t>
          </a:r>
          <a:r>
            <a:rPr lang="en-US" sz="2000" b="0" i="0" baseline="0" dirty="0" smtClean="0">
              <a:latin typeface="TH SarabunPSK" pitchFamily="34" charset="-34"/>
              <a:cs typeface="TH SarabunPSK" pitchFamily="34" charset="-34"/>
            </a:rPr>
            <a:t>,</a:t>
          </a:r>
          <a:r>
            <a:rPr lang="th-TH" sz="2000" b="0" i="0" baseline="0" dirty="0" smtClean="0">
              <a:latin typeface="TH SarabunPSK" pitchFamily="34" charset="-34"/>
              <a:cs typeface="TH SarabunPSK" pitchFamily="34" charset="-34"/>
            </a:rPr>
            <a:t>100  บาท/ไร่ ลดได้ร้อยละ 12.5	</a:t>
          </a:r>
          <a:endParaRPr lang="en-US" sz="2000" b="0" i="0" baseline="0" dirty="0">
            <a:latin typeface="TH SarabunPSK" pitchFamily="34" charset="-34"/>
            <a:cs typeface="TH SarabunPSK" pitchFamily="34" charset="-34"/>
          </a:endParaRPr>
        </a:p>
      </dgm:t>
    </dgm:pt>
    <dgm:pt modelId="{5EB7D3C0-18F6-4FE7-A6BF-5F642B95490B}" type="parTrans" cxnId="{6068962D-EE84-454E-A724-4502A810510C}">
      <dgm:prSet/>
      <dgm:spPr/>
      <dgm:t>
        <a:bodyPr/>
        <a:lstStyle/>
        <a:p>
          <a:endParaRPr lang="th-TH"/>
        </a:p>
      </dgm:t>
    </dgm:pt>
    <dgm:pt modelId="{C1B43840-A48B-4624-A3F1-D74BE29ADF13}" type="sibTrans" cxnId="{6068962D-EE84-454E-A724-4502A810510C}">
      <dgm:prSet/>
      <dgm:spPr/>
      <dgm:t>
        <a:bodyPr/>
        <a:lstStyle/>
        <a:p>
          <a:endParaRPr lang="th-TH"/>
        </a:p>
      </dgm:t>
    </dgm:pt>
    <dgm:pt modelId="{5AE07897-2783-40F0-A653-4944F2E44751}">
      <dgm:prSet custT="1"/>
      <dgm:spPr/>
      <dgm:t>
        <a:bodyPr/>
        <a:lstStyle/>
        <a:p>
          <a:pPr rtl="0"/>
          <a:r>
            <a:rPr lang="th-TH" sz="2000" b="0" i="0" baseline="0" dirty="0" smtClean="0">
              <a:latin typeface="TH SarabunPSK" pitchFamily="34" charset="-34"/>
              <a:cs typeface="TH SarabunPSK" pitchFamily="34" charset="-34"/>
            </a:rPr>
            <a:t>- </a:t>
          </a:r>
          <a:r>
            <a:rPr lang="th-TH" sz="2000" b="1" i="0" u="sng" baseline="0" dirty="0" smtClean="0">
              <a:latin typeface="TH SarabunPSK" pitchFamily="34" charset="-34"/>
              <a:cs typeface="TH SarabunPSK" pitchFamily="34" charset="-34"/>
            </a:rPr>
            <a:t>การเพิ่มผลผลิต </a:t>
          </a:r>
          <a:r>
            <a:rPr lang="en-US" sz="2000" b="1" i="0" baseline="0" dirty="0" smtClean="0">
              <a:latin typeface="TH SarabunPSK" pitchFamily="34" charset="-34"/>
              <a:cs typeface="TH SarabunPSK" pitchFamily="34" charset="-34"/>
            </a:rPr>
            <a:t>:</a:t>
          </a:r>
          <a:r>
            <a:rPr lang="th-TH" sz="2000" b="1" i="0" baseline="0" dirty="0" smtClean="0">
              <a:latin typeface="TH SarabunPSK" pitchFamily="34" charset="-34"/>
              <a:cs typeface="TH SarabunPSK" pitchFamily="34" charset="-34"/>
            </a:rPr>
            <a:t> </a:t>
          </a:r>
          <a:r>
            <a:rPr lang="th-TH" sz="2000" b="0" i="0" baseline="0" dirty="0" smtClean="0">
              <a:latin typeface="TH SarabunPSK" pitchFamily="34" charset="-34"/>
              <a:cs typeface="TH SarabunPSK" pitchFamily="34" charset="-34"/>
            </a:rPr>
            <a:t>เพิ่มผลผลิตจาก จาก </a:t>
          </a:r>
          <a:r>
            <a:rPr lang="en-US" sz="2000" b="0" i="0" baseline="0" dirty="0" smtClean="0">
              <a:latin typeface="TH SarabunPSK" pitchFamily="34" charset="-34"/>
              <a:cs typeface="TH SarabunPSK" pitchFamily="34" charset="-34"/>
            </a:rPr>
            <a:t>35</a:t>
          </a:r>
          <a:r>
            <a:rPr lang="th-TH" sz="2000" b="0" i="0" baseline="0" dirty="0" smtClean="0">
              <a:latin typeface="TH SarabunPSK" pitchFamily="34" charset="-34"/>
              <a:cs typeface="TH SarabunPSK" pitchFamily="34" charset="-34"/>
            </a:rPr>
            <a:t> กก./รัง เป็น </a:t>
          </a:r>
          <a:r>
            <a:rPr lang="en-US" sz="2000" b="0" i="0" baseline="0" dirty="0" smtClean="0">
              <a:latin typeface="TH SarabunPSK" pitchFamily="34" charset="-34"/>
              <a:cs typeface="TH SarabunPSK" pitchFamily="34" charset="-34"/>
            </a:rPr>
            <a:t>40</a:t>
          </a:r>
          <a:r>
            <a:rPr lang="th-TH" sz="2000" b="0" i="0" baseline="0" dirty="0" smtClean="0">
              <a:latin typeface="TH SarabunPSK" pitchFamily="34" charset="-34"/>
              <a:cs typeface="TH SarabunPSK" pitchFamily="34" charset="-34"/>
            </a:rPr>
            <a:t>  กก./รัง เพิ่มขึ้นร้อยละ 12.5</a:t>
          </a:r>
          <a:endParaRPr lang="en-US" sz="2000" b="0" i="0" baseline="0" dirty="0">
            <a:latin typeface="TH SarabunPSK" pitchFamily="34" charset="-34"/>
            <a:cs typeface="TH SarabunPSK" pitchFamily="34" charset="-34"/>
          </a:endParaRPr>
        </a:p>
      </dgm:t>
    </dgm:pt>
    <dgm:pt modelId="{9324D138-796F-4BCC-B03D-209A98455E78}" type="parTrans" cxnId="{D1775AA7-7260-48AD-81A8-E97DC86E3AA3}">
      <dgm:prSet/>
      <dgm:spPr/>
      <dgm:t>
        <a:bodyPr/>
        <a:lstStyle/>
        <a:p>
          <a:endParaRPr lang="th-TH"/>
        </a:p>
      </dgm:t>
    </dgm:pt>
    <dgm:pt modelId="{9865DEEA-A95F-456E-B1EB-1C622089E10B}" type="sibTrans" cxnId="{D1775AA7-7260-48AD-81A8-E97DC86E3AA3}">
      <dgm:prSet/>
      <dgm:spPr/>
      <dgm:t>
        <a:bodyPr/>
        <a:lstStyle/>
        <a:p>
          <a:endParaRPr lang="th-TH"/>
        </a:p>
      </dgm:t>
    </dgm:pt>
    <dgm:pt modelId="{2560242F-F264-4072-ABE4-B278585B26E6}">
      <dgm:prSet custT="1"/>
      <dgm:spPr/>
      <dgm:t>
        <a:bodyPr/>
        <a:lstStyle/>
        <a:p>
          <a:pPr rtl="0"/>
          <a:r>
            <a:rPr lang="th-TH" sz="2000" b="0" i="0" baseline="0" dirty="0" smtClean="0">
              <a:latin typeface="TH SarabunPSK" pitchFamily="34" charset="-34"/>
              <a:cs typeface="TH SarabunPSK" pitchFamily="34" charset="-34"/>
            </a:rPr>
            <a:t>- </a:t>
          </a:r>
          <a:r>
            <a:rPr lang="th-TH" sz="2000" b="1" i="0" u="sng" baseline="0" dirty="0" smtClean="0">
              <a:latin typeface="TH SarabunPSK" pitchFamily="34" charset="-34"/>
              <a:cs typeface="TH SarabunPSK" pitchFamily="34" charset="-34"/>
            </a:rPr>
            <a:t>การพัฒนาคุณภาพ </a:t>
          </a:r>
          <a:r>
            <a:rPr lang="en-US" sz="2000" b="1" i="0" baseline="0" dirty="0" smtClean="0">
              <a:latin typeface="TH SarabunPSK" pitchFamily="34" charset="-34"/>
              <a:cs typeface="TH SarabunPSK" pitchFamily="34" charset="-34"/>
            </a:rPr>
            <a:t>: </a:t>
          </a:r>
          <a:r>
            <a:rPr lang="th-TH" sz="2000" b="0" i="0" baseline="0" dirty="0" smtClean="0">
              <a:latin typeface="TH SarabunPSK" pitchFamily="34" charset="-34"/>
              <a:cs typeface="TH SarabunPSK" pitchFamily="34" charset="-34"/>
            </a:rPr>
            <a:t>เป้าหมายให้ทุกรายเข้าสู่กระบวนมาตรฐาน </a:t>
          </a:r>
          <a:r>
            <a:rPr lang="en-US" sz="2000" b="0" i="0" baseline="0" dirty="0" smtClean="0">
              <a:latin typeface="TH SarabunPSK" pitchFamily="34" charset="-34"/>
              <a:cs typeface="TH SarabunPSK" pitchFamily="34" charset="-34"/>
            </a:rPr>
            <a:t>GAP</a:t>
          </a:r>
          <a:endParaRPr lang="en-US" sz="2000" b="0" i="0" baseline="0" dirty="0">
            <a:latin typeface="TH SarabunPSK" pitchFamily="34" charset="-34"/>
            <a:cs typeface="TH SarabunPSK" pitchFamily="34" charset="-34"/>
          </a:endParaRPr>
        </a:p>
      </dgm:t>
    </dgm:pt>
    <dgm:pt modelId="{3175354E-DA96-4BC0-83B7-F5E095F21EA8}" type="parTrans" cxnId="{6142F815-1F6A-4EB1-BE06-B70CA9A7BEA8}">
      <dgm:prSet/>
      <dgm:spPr/>
      <dgm:t>
        <a:bodyPr/>
        <a:lstStyle/>
        <a:p>
          <a:endParaRPr lang="th-TH"/>
        </a:p>
      </dgm:t>
    </dgm:pt>
    <dgm:pt modelId="{0114CE89-075A-4B1F-8B38-6B9293B12D6B}" type="sibTrans" cxnId="{6142F815-1F6A-4EB1-BE06-B70CA9A7BEA8}">
      <dgm:prSet/>
      <dgm:spPr/>
      <dgm:t>
        <a:bodyPr/>
        <a:lstStyle/>
        <a:p>
          <a:endParaRPr lang="th-TH"/>
        </a:p>
      </dgm:t>
    </dgm:pt>
    <dgm:pt modelId="{34F5A32D-CE38-4CC3-98B8-BA7A65B7D98B}">
      <dgm:prSet custT="1"/>
      <dgm:spPr/>
      <dgm:t>
        <a:bodyPr/>
        <a:lstStyle/>
        <a:p>
          <a:pPr rtl="0"/>
          <a:r>
            <a:rPr lang="th-TH" sz="2000" b="0" i="0" baseline="0" dirty="0" smtClean="0">
              <a:latin typeface="TH SarabunPSK" pitchFamily="34" charset="-34"/>
              <a:cs typeface="TH SarabunPSK" pitchFamily="34" charset="-34"/>
            </a:rPr>
            <a:t>- </a:t>
          </a:r>
          <a:r>
            <a:rPr lang="th-TH" sz="2000" b="1" i="0" u="sng" baseline="0" dirty="0" smtClean="0">
              <a:latin typeface="TH SarabunPSK" pitchFamily="34" charset="-34"/>
              <a:cs typeface="TH SarabunPSK" pitchFamily="34" charset="-34"/>
            </a:rPr>
            <a:t>การตลาด</a:t>
          </a:r>
          <a:r>
            <a:rPr lang="en-US" sz="2000" b="1" i="0" baseline="0" dirty="0" smtClean="0">
              <a:latin typeface="TH SarabunPSK" pitchFamily="34" charset="-34"/>
              <a:cs typeface="TH SarabunPSK" pitchFamily="34" charset="-34"/>
            </a:rPr>
            <a:t>:</a:t>
          </a:r>
          <a:r>
            <a:rPr lang="th-TH" sz="2000" b="1" i="0" baseline="0" dirty="0" smtClean="0">
              <a:latin typeface="TH SarabunPSK" pitchFamily="34" charset="-34"/>
              <a:cs typeface="TH SarabunPSK" pitchFamily="34" charset="-34"/>
            </a:rPr>
            <a:t> </a:t>
          </a:r>
          <a:r>
            <a:rPr lang="th-TH" sz="2000" b="0" i="0" baseline="0" dirty="0" smtClean="0">
              <a:latin typeface="TH SarabunPSK" pitchFamily="34" charset="-34"/>
              <a:cs typeface="TH SarabunPSK" pitchFamily="34" charset="-34"/>
            </a:rPr>
            <a:t>มีเป้าหมายเชื่อมโยงตลาดล่วงหน้า เพื่อซื้อขายผลผลิตกับแหล่งรับซื้อใน การแปรรูปผลิตภัณฑ์จากผึ้ง</a:t>
          </a:r>
          <a:endParaRPr lang="th-TH" sz="2000" b="0" i="0" baseline="0" dirty="0">
            <a:latin typeface="TH SarabunPSK" pitchFamily="34" charset="-34"/>
            <a:cs typeface="TH SarabunPSK" pitchFamily="34" charset="-34"/>
          </a:endParaRPr>
        </a:p>
      </dgm:t>
    </dgm:pt>
    <dgm:pt modelId="{C953F6BB-1DF8-4D7F-A9DB-BCAD7CFEEA85}" type="parTrans" cxnId="{E56C9921-E80E-46A7-A78E-E31F284BEF11}">
      <dgm:prSet/>
      <dgm:spPr/>
      <dgm:t>
        <a:bodyPr/>
        <a:lstStyle/>
        <a:p>
          <a:endParaRPr lang="th-TH"/>
        </a:p>
      </dgm:t>
    </dgm:pt>
    <dgm:pt modelId="{A2BBBAA9-AC58-47C8-A7BD-B1BFF7D7F7C1}" type="sibTrans" cxnId="{E56C9921-E80E-46A7-A78E-E31F284BEF11}">
      <dgm:prSet/>
      <dgm:spPr/>
      <dgm:t>
        <a:bodyPr/>
        <a:lstStyle/>
        <a:p>
          <a:endParaRPr lang="th-TH"/>
        </a:p>
      </dgm:t>
    </dgm:pt>
    <dgm:pt modelId="{D382B4C4-EBCB-4D9E-8004-5CE7EFFA15AF}">
      <dgm:prSet custT="1"/>
      <dgm:spPr/>
      <dgm:t>
        <a:bodyPr/>
        <a:lstStyle/>
        <a:p>
          <a:pPr rtl="0"/>
          <a:r>
            <a:rPr lang="th-TH" sz="2000" b="0" i="0" baseline="0" dirty="0" smtClean="0">
              <a:latin typeface="TH SarabunPSK" pitchFamily="34" charset="-34"/>
              <a:cs typeface="TH SarabunPSK" pitchFamily="34" charset="-34"/>
            </a:rPr>
            <a:t>- </a:t>
          </a:r>
          <a:r>
            <a:rPr lang="th-TH" sz="2000" b="1" i="0" u="sng" baseline="0" dirty="0" smtClean="0">
              <a:latin typeface="TH SarabunPSK" pitchFamily="34" charset="-34"/>
              <a:cs typeface="TH SarabunPSK" pitchFamily="34" charset="-34"/>
            </a:rPr>
            <a:t>การบริหารจัดการ </a:t>
          </a:r>
          <a:r>
            <a:rPr lang="en-US" sz="2000" b="0" i="0" baseline="0" dirty="0" smtClean="0">
              <a:latin typeface="TH SarabunPSK" pitchFamily="34" charset="-34"/>
              <a:cs typeface="TH SarabunPSK" pitchFamily="34" charset="-34"/>
            </a:rPr>
            <a:t>:</a:t>
          </a:r>
          <a:r>
            <a:rPr lang="th-TH" sz="2000" b="0" i="0" baseline="0" dirty="0" smtClean="0">
              <a:latin typeface="TH SarabunPSK" pitchFamily="34" charset="-34"/>
              <a:cs typeface="TH SarabunPSK" pitchFamily="34" charset="-34"/>
            </a:rPr>
            <a:t> เน้นให้มีการรวมกลุ่มบริหารจัดการการตลาดร่วมกัน </a:t>
          </a:r>
          <a:endParaRPr lang="th-TH" sz="2000" b="0" i="0" baseline="0" dirty="0">
            <a:latin typeface="TH SarabunPSK" pitchFamily="34" charset="-34"/>
            <a:cs typeface="TH SarabunPSK" pitchFamily="34" charset="-34"/>
          </a:endParaRPr>
        </a:p>
      </dgm:t>
    </dgm:pt>
    <dgm:pt modelId="{18476CBA-9AF0-419B-BF8F-D3B18A5495B3}" type="parTrans" cxnId="{A5B575F4-768E-408F-9313-7643EF86811C}">
      <dgm:prSet/>
      <dgm:spPr/>
      <dgm:t>
        <a:bodyPr/>
        <a:lstStyle/>
        <a:p>
          <a:endParaRPr lang="th-TH"/>
        </a:p>
      </dgm:t>
    </dgm:pt>
    <dgm:pt modelId="{E5B646A5-F806-444B-99F3-AB3F23CC324D}" type="sibTrans" cxnId="{A5B575F4-768E-408F-9313-7643EF86811C}">
      <dgm:prSet/>
      <dgm:spPr/>
      <dgm:t>
        <a:bodyPr/>
        <a:lstStyle/>
        <a:p>
          <a:endParaRPr lang="th-TH"/>
        </a:p>
      </dgm:t>
    </dgm:pt>
    <dgm:pt modelId="{C667F2B3-1E83-410E-B4DA-63EDADE934FB}" type="pres">
      <dgm:prSet presAssocID="{33ADC848-1C29-4EDA-991E-880507DF452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4ADA9D19-21E3-44F9-B985-205D259B6DB4}" type="pres">
      <dgm:prSet presAssocID="{ED536C24-3CCE-4A76-9291-59AC742EB72D}" presName="composite" presStyleCnt="0"/>
      <dgm:spPr/>
    </dgm:pt>
    <dgm:pt modelId="{A04998CF-960A-4CF4-A485-65A3FC69F63F}" type="pres">
      <dgm:prSet presAssocID="{ED536C24-3CCE-4A76-9291-59AC742EB72D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582E645-F31F-401D-96B5-209C0DDA6C68}" type="pres">
      <dgm:prSet presAssocID="{ED536C24-3CCE-4A76-9291-59AC742EB72D}" presName="descendantText" presStyleLbl="alignAcc1" presStyleIdx="0" presStyleCnt="1" custScaleX="99256" custScaleY="19948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A5B575F4-768E-408F-9313-7643EF86811C}" srcId="{ED536C24-3CCE-4A76-9291-59AC742EB72D}" destId="{D382B4C4-EBCB-4D9E-8004-5CE7EFFA15AF}" srcOrd="4" destOrd="0" parTransId="{18476CBA-9AF0-419B-BF8F-D3B18A5495B3}" sibTransId="{E5B646A5-F806-444B-99F3-AB3F23CC324D}"/>
    <dgm:cxn modelId="{FD298D2F-7BF0-469F-9832-9C48FAF143CB}" type="presOf" srcId="{34F5A32D-CE38-4CC3-98B8-BA7A65B7D98B}" destId="{7582E645-F31F-401D-96B5-209C0DDA6C68}" srcOrd="0" destOrd="3" presId="urn:microsoft.com/office/officeart/2005/8/layout/chevron2"/>
    <dgm:cxn modelId="{FF67E952-198B-4FCA-9426-A751FD83F058}" type="presOf" srcId="{F8B8D086-FA5C-4ED8-B5CF-89559D8B5236}" destId="{7582E645-F31F-401D-96B5-209C0DDA6C68}" srcOrd="0" destOrd="0" presId="urn:microsoft.com/office/officeart/2005/8/layout/chevron2"/>
    <dgm:cxn modelId="{F03B9E42-A86B-4DD5-A6D2-D7E99971EEAD}" type="presOf" srcId="{33ADC848-1C29-4EDA-991E-880507DF452F}" destId="{C667F2B3-1E83-410E-B4DA-63EDADE934FB}" srcOrd="0" destOrd="0" presId="urn:microsoft.com/office/officeart/2005/8/layout/chevron2"/>
    <dgm:cxn modelId="{82D60F90-EA95-4880-9F83-3EB3D39EBD6C}" type="presOf" srcId="{5AE07897-2783-40F0-A653-4944F2E44751}" destId="{7582E645-F31F-401D-96B5-209C0DDA6C68}" srcOrd="0" destOrd="1" presId="urn:microsoft.com/office/officeart/2005/8/layout/chevron2"/>
    <dgm:cxn modelId="{6068962D-EE84-454E-A724-4502A810510C}" srcId="{ED536C24-3CCE-4A76-9291-59AC742EB72D}" destId="{F8B8D086-FA5C-4ED8-B5CF-89559D8B5236}" srcOrd="0" destOrd="0" parTransId="{5EB7D3C0-18F6-4FE7-A6BF-5F642B95490B}" sibTransId="{C1B43840-A48B-4624-A3F1-D74BE29ADF13}"/>
    <dgm:cxn modelId="{037E8BAA-4393-4DD2-9D48-7BF94F7E3134}" type="presOf" srcId="{ED536C24-3CCE-4A76-9291-59AC742EB72D}" destId="{A04998CF-960A-4CF4-A485-65A3FC69F63F}" srcOrd="0" destOrd="0" presId="urn:microsoft.com/office/officeart/2005/8/layout/chevron2"/>
    <dgm:cxn modelId="{BBC75F0E-F273-4DB6-9E2E-97AAD3C60CF0}" type="presOf" srcId="{2560242F-F264-4072-ABE4-B278585B26E6}" destId="{7582E645-F31F-401D-96B5-209C0DDA6C68}" srcOrd="0" destOrd="2" presId="urn:microsoft.com/office/officeart/2005/8/layout/chevron2"/>
    <dgm:cxn modelId="{22AF2824-DA44-4B95-8D5E-759D0198147A}" srcId="{33ADC848-1C29-4EDA-991E-880507DF452F}" destId="{ED536C24-3CCE-4A76-9291-59AC742EB72D}" srcOrd="0" destOrd="0" parTransId="{45A66A1D-B1D3-4983-97B6-EC985CC52D02}" sibTransId="{090442D6-7441-42FC-9804-5520C546A2AA}"/>
    <dgm:cxn modelId="{6142F815-1F6A-4EB1-BE06-B70CA9A7BEA8}" srcId="{ED536C24-3CCE-4A76-9291-59AC742EB72D}" destId="{2560242F-F264-4072-ABE4-B278585B26E6}" srcOrd="2" destOrd="0" parTransId="{3175354E-DA96-4BC0-83B7-F5E095F21EA8}" sibTransId="{0114CE89-075A-4B1F-8B38-6B9293B12D6B}"/>
    <dgm:cxn modelId="{E56C9921-E80E-46A7-A78E-E31F284BEF11}" srcId="{ED536C24-3CCE-4A76-9291-59AC742EB72D}" destId="{34F5A32D-CE38-4CC3-98B8-BA7A65B7D98B}" srcOrd="3" destOrd="0" parTransId="{C953F6BB-1DF8-4D7F-A9DB-BCAD7CFEEA85}" sibTransId="{A2BBBAA9-AC58-47C8-A7BD-B1BFF7D7F7C1}"/>
    <dgm:cxn modelId="{C599D92E-05CD-415A-9A81-B5B07C1E2474}" type="presOf" srcId="{D382B4C4-EBCB-4D9E-8004-5CE7EFFA15AF}" destId="{7582E645-F31F-401D-96B5-209C0DDA6C68}" srcOrd="0" destOrd="4" presId="urn:microsoft.com/office/officeart/2005/8/layout/chevron2"/>
    <dgm:cxn modelId="{D1775AA7-7260-48AD-81A8-E97DC86E3AA3}" srcId="{ED536C24-3CCE-4A76-9291-59AC742EB72D}" destId="{5AE07897-2783-40F0-A653-4944F2E44751}" srcOrd="1" destOrd="0" parTransId="{9324D138-796F-4BCC-B03D-209A98455E78}" sibTransId="{9865DEEA-A95F-456E-B1EB-1C622089E10B}"/>
    <dgm:cxn modelId="{71AD8FE9-E6CD-426A-BF5C-5D218C94B46D}" type="presParOf" srcId="{C667F2B3-1E83-410E-B4DA-63EDADE934FB}" destId="{4ADA9D19-21E3-44F9-B985-205D259B6DB4}" srcOrd="0" destOrd="0" presId="urn:microsoft.com/office/officeart/2005/8/layout/chevron2"/>
    <dgm:cxn modelId="{2CFA4BAB-71B4-4F58-A629-E0AC4C211060}" type="presParOf" srcId="{4ADA9D19-21E3-44F9-B985-205D259B6DB4}" destId="{A04998CF-960A-4CF4-A485-65A3FC69F63F}" srcOrd="0" destOrd="0" presId="urn:microsoft.com/office/officeart/2005/8/layout/chevron2"/>
    <dgm:cxn modelId="{AC4098D4-4BCB-4512-9D7C-913D92D48F21}" type="presParOf" srcId="{4ADA9D19-21E3-44F9-B985-205D259B6DB4}" destId="{7582E645-F31F-401D-96B5-209C0DDA6C6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C377020-C907-463D-B736-488193518E6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25E5B145-6B43-4943-921C-567DDF81697B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l" rtl="0"/>
          <a:r>
            <a:rPr lang="en-US" sz="2400" b="0" i="0" baseline="0" dirty="0" smtClean="0">
              <a:solidFill>
                <a:srgbClr val="2103FB"/>
              </a:solidFill>
              <a:latin typeface="TH SarabunPSK" pitchFamily="34" charset="-34"/>
              <a:cs typeface="TH SarabunPSK" pitchFamily="34" charset="-34"/>
            </a:rPr>
            <a:t>1.</a:t>
          </a:r>
          <a:r>
            <a:rPr lang="th-TH" sz="2400" b="0" i="0" baseline="0" dirty="0" smtClean="0">
              <a:solidFill>
                <a:srgbClr val="2103FB"/>
              </a:solidFill>
              <a:latin typeface="TH SarabunPSK" pitchFamily="34" charset="-34"/>
              <a:cs typeface="TH SarabunPSK" pitchFamily="34" charset="-34"/>
            </a:rPr>
            <a:t> จัดเวทีวิเคราะห์ จัดทำแผนและเป้าหมายการพัฒนาของกลุ่มตามการบริหารจัดการรูปแบบแปลงใหญ่ใน </a:t>
          </a:r>
          <a:r>
            <a:rPr lang="en-US" sz="2400" b="0" i="0" baseline="0" dirty="0" smtClean="0">
              <a:solidFill>
                <a:srgbClr val="2103FB"/>
              </a:solidFill>
              <a:latin typeface="TH SarabunPSK" pitchFamily="34" charset="-34"/>
              <a:cs typeface="TH SarabunPSK" pitchFamily="34" charset="-34"/>
            </a:rPr>
            <a:t>5 </a:t>
          </a:r>
          <a:r>
            <a:rPr lang="th-TH" sz="2400" b="0" i="0" baseline="0" dirty="0" smtClean="0">
              <a:solidFill>
                <a:srgbClr val="2103FB"/>
              </a:solidFill>
              <a:latin typeface="TH SarabunPSK" pitchFamily="34" charset="-34"/>
              <a:cs typeface="TH SarabunPSK" pitchFamily="34" charset="-34"/>
            </a:rPr>
            <a:t>ด้าน ได้แก่ การลดต้นทุนการผลิต การเพิ่มผลผลิต การพัฒนาคุณภาพตามมาตรฐาน </a:t>
          </a:r>
          <a:r>
            <a:rPr lang="en-US" sz="2400" b="0" i="0" baseline="0" dirty="0" smtClean="0">
              <a:solidFill>
                <a:srgbClr val="2103FB"/>
              </a:solidFill>
              <a:latin typeface="TH SarabunPSK" pitchFamily="34" charset="-34"/>
              <a:cs typeface="TH SarabunPSK" pitchFamily="34" charset="-34"/>
            </a:rPr>
            <a:t>GAP </a:t>
          </a:r>
          <a:r>
            <a:rPr lang="th-TH" sz="2400" b="0" i="0" baseline="0" dirty="0" smtClean="0">
              <a:solidFill>
                <a:srgbClr val="2103FB"/>
              </a:solidFill>
              <a:latin typeface="TH SarabunPSK" pitchFamily="34" charset="-34"/>
              <a:cs typeface="TH SarabunPSK" pitchFamily="34" charset="-34"/>
            </a:rPr>
            <a:t>การตลาด และการบริหารจัดการ</a:t>
          </a:r>
          <a:endParaRPr lang="en-US" sz="2400" b="0" i="0" baseline="0" dirty="0">
            <a:solidFill>
              <a:srgbClr val="2103FB"/>
            </a:solidFill>
            <a:latin typeface="TH SarabunPSK" pitchFamily="34" charset="-34"/>
            <a:cs typeface="TH SarabunPSK" pitchFamily="34" charset="-34"/>
          </a:endParaRPr>
        </a:p>
      </dgm:t>
    </dgm:pt>
    <dgm:pt modelId="{798DFEB8-BB64-4A0E-B4A2-4ABB1176A856}" type="parTrans" cxnId="{2899A156-8F57-4316-9797-D7C39FE4831B}">
      <dgm:prSet/>
      <dgm:spPr/>
      <dgm:t>
        <a:bodyPr/>
        <a:lstStyle/>
        <a:p>
          <a:endParaRPr lang="th-TH"/>
        </a:p>
      </dgm:t>
    </dgm:pt>
    <dgm:pt modelId="{C941413D-DE98-46AA-9B24-5BF09B165E89}" type="sibTrans" cxnId="{2899A156-8F57-4316-9797-D7C39FE4831B}">
      <dgm:prSet/>
      <dgm:spPr/>
      <dgm:t>
        <a:bodyPr/>
        <a:lstStyle/>
        <a:p>
          <a:endParaRPr lang="th-TH"/>
        </a:p>
      </dgm:t>
    </dgm:pt>
    <dgm:pt modelId="{FEB34480-24D8-4313-AE48-A390D957BC67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l" rtl="0"/>
          <a:r>
            <a:rPr lang="en-US" sz="1600" b="0" i="0" baseline="0" dirty="0" smtClean="0">
              <a:solidFill>
                <a:srgbClr val="2103FB"/>
              </a:solidFill>
              <a:latin typeface="TH SarabunPSK" pitchFamily="34" charset="-34"/>
              <a:cs typeface="TH SarabunPSK" pitchFamily="34" charset="-34"/>
            </a:rPr>
            <a:t>2. </a:t>
          </a:r>
          <a:r>
            <a:rPr lang="th-TH" sz="1600" b="0" i="0" baseline="0" dirty="0" smtClean="0">
              <a:solidFill>
                <a:srgbClr val="2103FB"/>
              </a:solidFill>
              <a:latin typeface="TH SarabunPSK" pitchFamily="34" charset="-34"/>
              <a:cs typeface="TH SarabunPSK" pitchFamily="34" charset="-34"/>
            </a:rPr>
            <a:t>การถ่ายทอดความรู้</a:t>
          </a:r>
        </a:p>
        <a:p>
          <a:pPr algn="l" rtl="0"/>
          <a:r>
            <a:rPr lang="en-US" sz="1600" b="0" i="0" baseline="0" dirty="0" smtClean="0">
              <a:solidFill>
                <a:srgbClr val="2103FB"/>
              </a:solidFill>
              <a:latin typeface="TH SarabunPSK" pitchFamily="34" charset="-34"/>
              <a:cs typeface="TH SarabunPSK" pitchFamily="34" charset="-34"/>
            </a:rPr>
            <a:t>2.1</a:t>
          </a:r>
          <a:r>
            <a:rPr lang="th-TH" sz="1600" b="0" i="0" baseline="0" dirty="0" smtClean="0">
              <a:solidFill>
                <a:srgbClr val="2103FB"/>
              </a:solidFill>
              <a:latin typeface="TH SarabunPSK" pitchFamily="34" charset="-34"/>
              <a:cs typeface="TH SarabunPSK" pitchFamily="34" charset="-34"/>
            </a:rPr>
            <a:t> ถ่ายทอดความรู้ให้เกษตรกรด้านการลดต้นทุนการผลิต เพิ่มประสิทธิภาพ การผลิต</a:t>
          </a:r>
          <a:endParaRPr lang="en-US" sz="1600" b="0" i="0" baseline="0" dirty="0" smtClean="0">
            <a:solidFill>
              <a:srgbClr val="2103FB"/>
            </a:solidFill>
            <a:latin typeface="TH SarabunPSK" pitchFamily="34" charset="-34"/>
            <a:cs typeface="TH SarabunPSK" pitchFamily="34" charset="-34"/>
          </a:endParaRPr>
        </a:p>
        <a:p>
          <a:pPr algn="l" rtl="0"/>
          <a:r>
            <a:rPr lang="en-US" sz="1600" b="0" i="0" baseline="0" dirty="0" smtClean="0">
              <a:solidFill>
                <a:srgbClr val="2103FB"/>
              </a:solidFill>
              <a:latin typeface="TH SarabunPSK" pitchFamily="34" charset="-34"/>
              <a:cs typeface="TH SarabunPSK" pitchFamily="34" charset="-34"/>
            </a:rPr>
            <a:t>2.2</a:t>
          </a:r>
          <a:r>
            <a:rPr lang="th-TH" sz="1600" b="0" i="0" baseline="0" dirty="0" smtClean="0">
              <a:solidFill>
                <a:srgbClr val="2103FB"/>
              </a:solidFill>
              <a:latin typeface="TH SarabunPSK" pitchFamily="34" charset="-34"/>
              <a:cs typeface="TH SarabunPSK" pitchFamily="34" charset="-34"/>
            </a:rPr>
            <a:t> ส่งเสริมการจัดทำแปลงเรียนรู้เพิ่มประสิทธิภาพการผลิต เพื่อเป็นการทดสอบหรือสาธิตเทคโนโลยีในประเด็นที่เกษตรกรต้องการทราบหรือเทคโนโลยีที่ต้องการชักชวนให้เกษตรกรพัฒนา ภายใต้ความเห็นชอบของสมาชิก และ</a:t>
          </a:r>
          <a:r>
            <a:rPr lang="th-TH" sz="1600" b="0" i="0" baseline="0" dirty="0" err="1" smtClean="0">
              <a:solidFill>
                <a:srgbClr val="2103FB"/>
              </a:solidFill>
              <a:latin typeface="TH SarabunPSK" pitchFamily="34" charset="-34"/>
              <a:cs typeface="TH SarabunPSK" pitchFamily="34" charset="-34"/>
            </a:rPr>
            <a:t>บูรณา</a:t>
          </a:r>
          <a:r>
            <a:rPr lang="th-TH" sz="1600" b="0" i="0" baseline="0" dirty="0" smtClean="0">
              <a:solidFill>
                <a:srgbClr val="2103FB"/>
              </a:solidFill>
              <a:latin typeface="TH SarabunPSK" pitchFamily="34" charset="-34"/>
              <a:cs typeface="TH SarabunPSK" pitchFamily="34" charset="-34"/>
            </a:rPr>
            <a:t>การกับหน่วยงาน</a:t>
          </a:r>
          <a:endParaRPr lang="en-US" sz="1600" b="0" i="0" baseline="0" dirty="0" smtClean="0">
            <a:solidFill>
              <a:srgbClr val="2103FB"/>
            </a:solidFill>
            <a:latin typeface="TH SarabunPSK" pitchFamily="34" charset="-34"/>
            <a:cs typeface="TH SarabunPSK" pitchFamily="34" charset="-34"/>
          </a:endParaRPr>
        </a:p>
        <a:p>
          <a:pPr algn="l" rtl="0"/>
          <a:r>
            <a:rPr lang="en-US" sz="1600" b="0" i="0" baseline="0" dirty="0" smtClean="0">
              <a:solidFill>
                <a:srgbClr val="2103FB"/>
              </a:solidFill>
              <a:latin typeface="TH SarabunPSK" pitchFamily="34" charset="-34"/>
              <a:cs typeface="TH SarabunPSK" pitchFamily="34" charset="-34"/>
            </a:rPr>
            <a:t>2.3</a:t>
          </a:r>
          <a:r>
            <a:rPr lang="th-TH" sz="1600" b="0" i="0" baseline="0" dirty="0" smtClean="0">
              <a:solidFill>
                <a:srgbClr val="2103FB"/>
              </a:solidFill>
              <a:latin typeface="TH SarabunPSK" pitchFamily="34" charset="-34"/>
              <a:cs typeface="TH SarabunPSK" pitchFamily="34" charset="-34"/>
            </a:rPr>
            <a:t> ถ่ายทอดความรู้ให้เกษตรกรด้านการบริหารจัดการ/การทำบัญชีกลุ่ม </a:t>
          </a:r>
          <a:endParaRPr lang="en-US" sz="1600" b="0" i="0" baseline="0" dirty="0">
            <a:solidFill>
              <a:srgbClr val="2103FB"/>
            </a:solidFill>
            <a:latin typeface="TH SarabunPSK" pitchFamily="34" charset="-34"/>
            <a:cs typeface="TH SarabunPSK" pitchFamily="34" charset="-34"/>
          </a:endParaRPr>
        </a:p>
      </dgm:t>
    </dgm:pt>
    <dgm:pt modelId="{04C4F24E-E799-4DC6-9AD1-3737B81897C2}" type="parTrans" cxnId="{CD77ABF1-2BAD-4591-9616-9995DF0AAE23}">
      <dgm:prSet/>
      <dgm:spPr/>
      <dgm:t>
        <a:bodyPr/>
        <a:lstStyle/>
        <a:p>
          <a:endParaRPr lang="th-TH"/>
        </a:p>
      </dgm:t>
    </dgm:pt>
    <dgm:pt modelId="{16AEB901-1FA8-48C7-9D69-6DD881C7B867}" type="sibTrans" cxnId="{CD77ABF1-2BAD-4591-9616-9995DF0AAE23}">
      <dgm:prSet/>
      <dgm:spPr/>
      <dgm:t>
        <a:bodyPr/>
        <a:lstStyle/>
        <a:p>
          <a:endParaRPr lang="th-TH"/>
        </a:p>
      </dgm:t>
    </dgm:pt>
    <dgm:pt modelId="{06972DA1-C01D-4938-8263-A7346396BC1B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2400" b="0" i="0" baseline="0" dirty="0" smtClean="0">
              <a:solidFill>
                <a:srgbClr val="2103FB"/>
              </a:solidFill>
              <a:latin typeface="TH SarabunPSK" pitchFamily="34" charset="-34"/>
              <a:cs typeface="TH SarabunPSK" pitchFamily="34" charset="-34"/>
            </a:rPr>
            <a:t>3. </a:t>
          </a:r>
          <a:r>
            <a:rPr lang="th-TH" sz="2400" b="0" i="0" baseline="0" dirty="0" smtClean="0">
              <a:solidFill>
                <a:srgbClr val="2103FB"/>
              </a:solidFill>
              <a:latin typeface="TH SarabunPSK" pitchFamily="34" charset="-34"/>
              <a:cs typeface="TH SarabunPSK" pitchFamily="34" charset="-34"/>
            </a:rPr>
            <a:t>การยกระดับมาตรฐานและเพิ่มมูลค่าสินค้าเกษตร</a:t>
          </a:r>
          <a:endParaRPr lang="en-US" sz="2400" b="0" i="0" baseline="0" dirty="0">
            <a:solidFill>
              <a:srgbClr val="2103FB"/>
            </a:solidFill>
            <a:latin typeface="TH SarabunPSK" pitchFamily="34" charset="-34"/>
            <a:cs typeface="TH SarabunPSK" pitchFamily="34" charset="-34"/>
          </a:endParaRPr>
        </a:p>
      </dgm:t>
    </dgm:pt>
    <dgm:pt modelId="{969D3BEE-AEE2-4CF9-8EE1-0AE5EE4F5C19}" type="parTrans" cxnId="{DE5CB8F6-B74A-4DB7-B3B1-AC2BAF910C10}">
      <dgm:prSet/>
      <dgm:spPr/>
      <dgm:t>
        <a:bodyPr/>
        <a:lstStyle/>
        <a:p>
          <a:endParaRPr lang="th-TH"/>
        </a:p>
      </dgm:t>
    </dgm:pt>
    <dgm:pt modelId="{A9BCE13C-83B9-435D-9D70-529D91F4D00A}" type="sibTrans" cxnId="{DE5CB8F6-B74A-4DB7-B3B1-AC2BAF910C10}">
      <dgm:prSet/>
      <dgm:spPr/>
      <dgm:t>
        <a:bodyPr/>
        <a:lstStyle/>
        <a:p>
          <a:endParaRPr lang="th-TH"/>
        </a:p>
      </dgm:t>
    </dgm:pt>
    <dgm:pt modelId="{8FB61ABD-CB56-444B-A676-F307E57A2441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2400" b="0" i="0" baseline="0" dirty="0" smtClean="0">
              <a:solidFill>
                <a:srgbClr val="2103FB"/>
              </a:solidFill>
              <a:latin typeface="TH SarabunPSK" pitchFamily="34" charset="-34"/>
              <a:cs typeface="TH SarabunPSK" pitchFamily="34" charset="-34"/>
            </a:rPr>
            <a:t>3.1 </a:t>
          </a:r>
          <a:r>
            <a:rPr lang="th-TH" sz="2400" b="0" i="0" baseline="0" dirty="0" smtClean="0">
              <a:solidFill>
                <a:srgbClr val="2103FB"/>
              </a:solidFill>
              <a:latin typeface="TH SarabunPSK" pitchFamily="34" charset="-34"/>
              <a:cs typeface="TH SarabunPSK" pitchFamily="34" charset="-34"/>
            </a:rPr>
            <a:t>ถ่ายทอดความรู้ให้เกษตรกรเน้นการพัฒนาคุณภาพและการสร้างมูลค่าเพิ่ม</a:t>
          </a:r>
          <a:endParaRPr lang="en-US" sz="2400" b="0" i="0" baseline="0" dirty="0">
            <a:solidFill>
              <a:srgbClr val="2103FB"/>
            </a:solidFill>
            <a:latin typeface="TH SarabunPSK" pitchFamily="34" charset="-34"/>
            <a:cs typeface="TH SarabunPSK" pitchFamily="34" charset="-34"/>
          </a:endParaRPr>
        </a:p>
      </dgm:t>
    </dgm:pt>
    <dgm:pt modelId="{BC41AB8E-ED2C-4FA9-ADB3-B9FF12B3877B}" type="parTrans" cxnId="{D6A44FDD-F94D-4410-B327-32E7D2E93ED6}">
      <dgm:prSet/>
      <dgm:spPr/>
      <dgm:t>
        <a:bodyPr/>
        <a:lstStyle/>
        <a:p>
          <a:endParaRPr lang="th-TH"/>
        </a:p>
      </dgm:t>
    </dgm:pt>
    <dgm:pt modelId="{E69636A0-5D51-446E-A36C-99F747AA98A8}" type="sibTrans" cxnId="{D6A44FDD-F94D-4410-B327-32E7D2E93ED6}">
      <dgm:prSet/>
      <dgm:spPr/>
      <dgm:t>
        <a:bodyPr/>
        <a:lstStyle/>
        <a:p>
          <a:endParaRPr lang="th-TH"/>
        </a:p>
      </dgm:t>
    </dgm:pt>
    <dgm:pt modelId="{A88BB11C-B6F1-4A11-A550-F603A37F61A2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2400" b="0" i="0" baseline="0" dirty="0" smtClean="0">
              <a:solidFill>
                <a:srgbClr val="2103FB"/>
              </a:solidFill>
              <a:latin typeface="TH SarabunPSK" pitchFamily="34" charset="-34"/>
              <a:cs typeface="TH SarabunPSK" pitchFamily="34" charset="-34"/>
            </a:rPr>
            <a:t>4. </a:t>
          </a:r>
          <a:r>
            <a:rPr lang="th-TH" sz="2400" b="0" i="0" baseline="0" dirty="0" smtClean="0">
              <a:solidFill>
                <a:srgbClr val="2103FB"/>
              </a:solidFill>
              <a:latin typeface="TH SarabunPSK" pitchFamily="34" charset="-34"/>
              <a:cs typeface="TH SarabunPSK" pitchFamily="34" charset="-34"/>
            </a:rPr>
            <a:t>การเชื่อมโยงการตลาด</a:t>
          </a:r>
          <a:endParaRPr lang="en-US" sz="2400" b="0" i="0" baseline="0" dirty="0">
            <a:solidFill>
              <a:srgbClr val="2103FB"/>
            </a:solidFill>
            <a:latin typeface="TH SarabunPSK" pitchFamily="34" charset="-34"/>
            <a:cs typeface="TH SarabunPSK" pitchFamily="34" charset="-34"/>
          </a:endParaRPr>
        </a:p>
      </dgm:t>
    </dgm:pt>
    <dgm:pt modelId="{C9A69379-1E2F-471B-893F-572DBE368FE9}" type="parTrans" cxnId="{5F97A362-59F8-41A9-A670-FC7DA76F0148}">
      <dgm:prSet/>
      <dgm:spPr/>
      <dgm:t>
        <a:bodyPr/>
        <a:lstStyle/>
        <a:p>
          <a:endParaRPr lang="th-TH"/>
        </a:p>
      </dgm:t>
    </dgm:pt>
    <dgm:pt modelId="{FE0B88CA-5890-46CC-8078-B32061F9C340}" type="sibTrans" cxnId="{5F97A362-59F8-41A9-A670-FC7DA76F0148}">
      <dgm:prSet/>
      <dgm:spPr/>
      <dgm:t>
        <a:bodyPr/>
        <a:lstStyle/>
        <a:p>
          <a:endParaRPr lang="th-TH"/>
        </a:p>
      </dgm:t>
    </dgm:pt>
    <dgm:pt modelId="{2B173023-B3DF-4CA8-842F-350516EA9C21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2400" b="0" i="0" baseline="0" dirty="0" smtClean="0">
              <a:solidFill>
                <a:srgbClr val="2103FB"/>
              </a:solidFill>
              <a:latin typeface="TH SarabunPSK" pitchFamily="34" charset="-34"/>
              <a:cs typeface="TH SarabunPSK" pitchFamily="34" charset="-34"/>
            </a:rPr>
            <a:t>4.1</a:t>
          </a:r>
          <a:r>
            <a:rPr lang="th-TH" sz="2400" b="0" i="0" baseline="0" dirty="0" smtClean="0">
              <a:solidFill>
                <a:srgbClr val="2103FB"/>
              </a:solidFill>
              <a:latin typeface="TH SarabunPSK" pitchFamily="34" charset="-34"/>
              <a:cs typeface="TH SarabunPSK" pitchFamily="34" charset="-34"/>
            </a:rPr>
            <a:t> ส่งเสริมและถ่ายทอดความรู้ให้เกษตรกรด้านการตลาดและเชื่อมโยงการตลาด</a:t>
          </a:r>
          <a:endParaRPr lang="th-TH" sz="2400" b="0" i="0" baseline="0" dirty="0">
            <a:solidFill>
              <a:srgbClr val="2103FB"/>
            </a:solidFill>
            <a:latin typeface="TH SarabunPSK" pitchFamily="34" charset="-34"/>
            <a:cs typeface="TH SarabunPSK" pitchFamily="34" charset="-34"/>
          </a:endParaRPr>
        </a:p>
      </dgm:t>
    </dgm:pt>
    <dgm:pt modelId="{93A7984C-D3E5-4C57-9437-203E426EC106}" type="parTrans" cxnId="{EEB37B6C-4C4D-4662-9F6A-5F468E62B234}">
      <dgm:prSet/>
      <dgm:spPr/>
      <dgm:t>
        <a:bodyPr/>
        <a:lstStyle/>
        <a:p>
          <a:endParaRPr lang="th-TH"/>
        </a:p>
      </dgm:t>
    </dgm:pt>
    <dgm:pt modelId="{78ADF27E-B1AA-4996-AE46-4DE587A1BA5F}" type="sibTrans" cxnId="{EEB37B6C-4C4D-4662-9F6A-5F468E62B234}">
      <dgm:prSet/>
      <dgm:spPr/>
      <dgm:t>
        <a:bodyPr/>
        <a:lstStyle/>
        <a:p>
          <a:endParaRPr lang="th-TH"/>
        </a:p>
      </dgm:t>
    </dgm:pt>
    <dgm:pt modelId="{0832FFF9-346D-4458-BBF3-93D3E57FF066}" type="pres">
      <dgm:prSet presAssocID="{6C377020-C907-463D-B736-488193518E6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01729EBF-FF50-4DDB-9A08-A088E6959203}" type="pres">
      <dgm:prSet presAssocID="{25E5B145-6B43-4943-921C-567DDF81697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5F85B23-42ED-4E92-9222-9F1FCAC74F61}" type="pres">
      <dgm:prSet presAssocID="{C941413D-DE98-46AA-9B24-5BF09B165E89}" presName="sibTrans" presStyleLbl="sibTrans2D1" presStyleIdx="0" presStyleCnt="3"/>
      <dgm:spPr/>
      <dgm:t>
        <a:bodyPr/>
        <a:lstStyle/>
        <a:p>
          <a:endParaRPr lang="th-TH"/>
        </a:p>
      </dgm:t>
    </dgm:pt>
    <dgm:pt modelId="{4AE93057-98EF-4B94-B784-B94213820E8E}" type="pres">
      <dgm:prSet presAssocID="{C941413D-DE98-46AA-9B24-5BF09B165E89}" presName="connectorText" presStyleLbl="sibTrans2D1" presStyleIdx="0" presStyleCnt="3"/>
      <dgm:spPr/>
      <dgm:t>
        <a:bodyPr/>
        <a:lstStyle/>
        <a:p>
          <a:endParaRPr lang="th-TH"/>
        </a:p>
      </dgm:t>
    </dgm:pt>
    <dgm:pt modelId="{C0B9BA76-F847-4765-8A0A-9C463BC3D46D}" type="pres">
      <dgm:prSet presAssocID="{FEB34480-24D8-4313-AE48-A390D957BC67}" presName="node" presStyleLbl="node1" presStyleIdx="1" presStyleCnt="4" custLinFactNeighborX="-190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629527D-684D-4A4A-B348-C3A8B6BEE3EA}" type="pres">
      <dgm:prSet presAssocID="{16AEB901-1FA8-48C7-9D69-6DD881C7B867}" presName="sibTrans" presStyleLbl="sibTrans2D1" presStyleIdx="1" presStyleCnt="3"/>
      <dgm:spPr/>
      <dgm:t>
        <a:bodyPr/>
        <a:lstStyle/>
        <a:p>
          <a:endParaRPr lang="th-TH"/>
        </a:p>
      </dgm:t>
    </dgm:pt>
    <dgm:pt modelId="{0DF2549A-5CB0-4761-A9BF-D55F5BC143D8}" type="pres">
      <dgm:prSet presAssocID="{16AEB901-1FA8-48C7-9D69-6DD881C7B867}" presName="connectorText" presStyleLbl="sibTrans2D1" presStyleIdx="1" presStyleCnt="3"/>
      <dgm:spPr/>
      <dgm:t>
        <a:bodyPr/>
        <a:lstStyle/>
        <a:p>
          <a:endParaRPr lang="th-TH"/>
        </a:p>
      </dgm:t>
    </dgm:pt>
    <dgm:pt modelId="{DEE8397A-0575-46C0-B634-DC43F63912BF}" type="pres">
      <dgm:prSet presAssocID="{06972DA1-C01D-4938-8263-A7346396BC1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78C579B-A4D3-4F31-84CF-AA96479F5D1A}" type="pres">
      <dgm:prSet presAssocID="{A9BCE13C-83B9-435D-9D70-529D91F4D00A}" presName="sibTrans" presStyleLbl="sibTrans2D1" presStyleIdx="2" presStyleCnt="3"/>
      <dgm:spPr/>
      <dgm:t>
        <a:bodyPr/>
        <a:lstStyle/>
        <a:p>
          <a:endParaRPr lang="th-TH"/>
        </a:p>
      </dgm:t>
    </dgm:pt>
    <dgm:pt modelId="{8A9734B2-A77D-47E7-89C6-8F23907D559B}" type="pres">
      <dgm:prSet presAssocID="{A9BCE13C-83B9-435D-9D70-529D91F4D00A}" presName="connectorText" presStyleLbl="sibTrans2D1" presStyleIdx="2" presStyleCnt="3"/>
      <dgm:spPr/>
      <dgm:t>
        <a:bodyPr/>
        <a:lstStyle/>
        <a:p>
          <a:endParaRPr lang="th-TH"/>
        </a:p>
      </dgm:t>
    </dgm:pt>
    <dgm:pt modelId="{8FCB1D71-1EF8-4CB7-885F-47ABDE13B12C}" type="pres">
      <dgm:prSet presAssocID="{A88BB11C-B6F1-4A11-A550-F603A37F61A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5F97A362-59F8-41A9-A670-FC7DA76F0148}" srcId="{6C377020-C907-463D-B736-488193518E6C}" destId="{A88BB11C-B6F1-4A11-A550-F603A37F61A2}" srcOrd="3" destOrd="0" parTransId="{C9A69379-1E2F-471B-893F-572DBE368FE9}" sibTransId="{FE0B88CA-5890-46CC-8078-B32061F9C340}"/>
    <dgm:cxn modelId="{A4306072-66AB-4B4B-AC9F-E08E4B83AD4C}" type="presOf" srcId="{06972DA1-C01D-4938-8263-A7346396BC1B}" destId="{DEE8397A-0575-46C0-B634-DC43F63912BF}" srcOrd="0" destOrd="0" presId="urn:microsoft.com/office/officeart/2005/8/layout/process1"/>
    <dgm:cxn modelId="{EEB37B6C-4C4D-4662-9F6A-5F468E62B234}" srcId="{A88BB11C-B6F1-4A11-A550-F603A37F61A2}" destId="{2B173023-B3DF-4CA8-842F-350516EA9C21}" srcOrd="0" destOrd="0" parTransId="{93A7984C-D3E5-4C57-9437-203E426EC106}" sibTransId="{78ADF27E-B1AA-4996-AE46-4DE587A1BA5F}"/>
    <dgm:cxn modelId="{35A053D9-ED98-4031-B179-D986F7E30B99}" type="presOf" srcId="{2B173023-B3DF-4CA8-842F-350516EA9C21}" destId="{8FCB1D71-1EF8-4CB7-885F-47ABDE13B12C}" srcOrd="0" destOrd="1" presId="urn:microsoft.com/office/officeart/2005/8/layout/process1"/>
    <dgm:cxn modelId="{26F85ABF-3255-4793-B1DA-C1BB08C15598}" type="presOf" srcId="{A9BCE13C-83B9-435D-9D70-529D91F4D00A}" destId="{8A9734B2-A77D-47E7-89C6-8F23907D559B}" srcOrd="1" destOrd="0" presId="urn:microsoft.com/office/officeart/2005/8/layout/process1"/>
    <dgm:cxn modelId="{4E25CF29-23C9-476F-811B-5C97E1DDC0B0}" type="presOf" srcId="{6C377020-C907-463D-B736-488193518E6C}" destId="{0832FFF9-346D-4458-BBF3-93D3E57FF066}" srcOrd="0" destOrd="0" presId="urn:microsoft.com/office/officeart/2005/8/layout/process1"/>
    <dgm:cxn modelId="{2899A156-8F57-4316-9797-D7C39FE4831B}" srcId="{6C377020-C907-463D-B736-488193518E6C}" destId="{25E5B145-6B43-4943-921C-567DDF81697B}" srcOrd="0" destOrd="0" parTransId="{798DFEB8-BB64-4A0E-B4A2-4ABB1176A856}" sibTransId="{C941413D-DE98-46AA-9B24-5BF09B165E89}"/>
    <dgm:cxn modelId="{C1DC9F8B-48BC-48F4-9209-4BBADA180D74}" type="presOf" srcId="{A9BCE13C-83B9-435D-9D70-529D91F4D00A}" destId="{D78C579B-A4D3-4F31-84CF-AA96479F5D1A}" srcOrd="0" destOrd="0" presId="urn:microsoft.com/office/officeart/2005/8/layout/process1"/>
    <dgm:cxn modelId="{DE5CB8F6-B74A-4DB7-B3B1-AC2BAF910C10}" srcId="{6C377020-C907-463D-B736-488193518E6C}" destId="{06972DA1-C01D-4938-8263-A7346396BC1B}" srcOrd="2" destOrd="0" parTransId="{969D3BEE-AEE2-4CF9-8EE1-0AE5EE4F5C19}" sibTransId="{A9BCE13C-83B9-435D-9D70-529D91F4D00A}"/>
    <dgm:cxn modelId="{60E6A950-FA53-4224-8AE9-CF143DEF0AA2}" type="presOf" srcId="{8FB61ABD-CB56-444B-A676-F307E57A2441}" destId="{DEE8397A-0575-46C0-B634-DC43F63912BF}" srcOrd="0" destOrd="1" presId="urn:microsoft.com/office/officeart/2005/8/layout/process1"/>
    <dgm:cxn modelId="{CD77ABF1-2BAD-4591-9616-9995DF0AAE23}" srcId="{6C377020-C907-463D-B736-488193518E6C}" destId="{FEB34480-24D8-4313-AE48-A390D957BC67}" srcOrd="1" destOrd="0" parTransId="{04C4F24E-E799-4DC6-9AD1-3737B81897C2}" sibTransId="{16AEB901-1FA8-48C7-9D69-6DD881C7B867}"/>
    <dgm:cxn modelId="{5F25A519-CA98-45BF-8134-DD9980CCEE50}" type="presOf" srcId="{A88BB11C-B6F1-4A11-A550-F603A37F61A2}" destId="{8FCB1D71-1EF8-4CB7-885F-47ABDE13B12C}" srcOrd="0" destOrd="0" presId="urn:microsoft.com/office/officeart/2005/8/layout/process1"/>
    <dgm:cxn modelId="{4261363F-DC1F-4628-8760-141DDC4DC859}" type="presOf" srcId="{FEB34480-24D8-4313-AE48-A390D957BC67}" destId="{C0B9BA76-F847-4765-8A0A-9C463BC3D46D}" srcOrd="0" destOrd="0" presId="urn:microsoft.com/office/officeart/2005/8/layout/process1"/>
    <dgm:cxn modelId="{87B634E5-6CA4-44CC-8462-6F456049F5D3}" type="presOf" srcId="{16AEB901-1FA8-48C7-9D69-6DD881C7B867}" destId="{F629527D-684D-4A4A-B348-C3A8B6BEE3EA}" srcOrd="0" destOrd="0" presId="urn:microsoft.com/office/officeart/2005/8/layout/process1"/>
    <dgm:cxn modelId="{1ADBD9E4-1AC3-4924-AF9C-1346420A45BE}" type="presOf" srcId="{C941413D-DE98-46AA-9B24-5BF09B165E89}" destId="{4AE93057-98EF-4B94-B784-B94213820E8E}" srcOrd="1" destOrd="0" presId="urn:microsoft.com/office/officeart/2005/8/layout/process1"/>
    <dgm:cxn modelId="{CBAD3047-744B-4C11-A0AF-4DE83A1C5BF7}" type="presOf" srcId="{C941413D-DE98-46AA-9B24-5BF09B165E89}" destId="{75F85B23-42ED-4E92-9222-9F1FCAC74F61}" srcOrd="0" destOrd="0" presId="urn:microsoft.com/office/officeart/2005/8/layout/process1"/>
    <dgm:cxn modelId="{CA86399C-72FC-439C-9730-7B06692D6A6A}" type="presOf" srcId="{25E5B145-6B43-4943-921C-567DDF81697B}" destId="{01729EBF-FF50-4DDB-9A08-A088E6959203}" srcOrd="0" destOrd="0" presId="urn:microsoft.com/office/officeart/2005/8/layout/process1"/>
    <dgm:cxn modelId="{D6A44FDD-F94D-4410-B327-32E7D2E93ED6}" srcId="{06972DA1-C01D-4938-8263-A7346396BC1B}" destId="{8FB61ABD-CB56-444B-A676-F307E57A2441}" srcOrd="0" destOrd="0" parTransId="{BC41AB8E-ED2C-4FA9-ADB3-B9FF12B3877B}" sibTransId="{E69636A0-5D51-446E-A36C-99F747AA98A8}"/>
    <dgm:cxn modelId="{9DF09B83-6CC0-41C3-A957-A551AB6558E1}" type="presOf" srcId="{16AEB901-1FA8-48C7-9D69-6DD881C7B867}" destId="{0DF2549A-5CB0-4761-A9BF-D55F5BC143D8}" srcOrd="1" destOrd="0" presId="urn:microsoft.com/office/officeart/2005/8/layout/process1"/>
    <dgm:cxn modelId="{6F3FF826-2CD8-4331-8E5C-EC7BBBD9B48C}" type="presParOf" srcId="{0832FFF9-346D-4458-BBF3-93D3E57FF066}" destId="{01729EBF-FF50-4DDB-9A08-A088E6959203}" srcOrd="0" destOrd="0" presId="urn:microsoft.com/office/officeart/2005/8/layout/process1"/>
    <dgm:cxn modelId="{C521BA75-C9F9-475C-9193-340199A9BE76}" type="presParOf" srcId="{0832FFF9-346D-4458-BBF3-93D3E57FF066}" destId="{75F85B23-42ED-4E92-9222-9F1FCAC74F61}" srcOrd="1" destOrd="0" presId="urn:microsoft.com/office/officeart/2005/8/layout/process1"/>
    <dgm:cxn modelId="{A6164772-A514-4390-A6F2-BBD2178A33AC}" type="presParOf" srcId="{75F85B23-42ED-4E92-9222-9F1FCAC74F61}" destId="{4AE93057-98EF-4B94-B784-B94213820E8E}" srcOrd="0" destOrd="0" presId="urn:microsoft.com/office/officeart/2005/8/layout/process1"/>
    <dgm:cxn modelId="{D0C92CC0-98B0-4E54-8995-F46BBE8343BD}" type="presParOf" srcId="{0832FFF9-346D-4458-BBF3-93D3E57FF066}" destId="{C0B9BA76-F847-4765-8A0A-9C463BC3D46D}" srcOrd="2" destOrd="0" presId="urn:microsoft.com/office/officeart/2005/8/layout/process1"/>
    <dgm:cxn modelId="{C2A78F74-B319-4CB5-BE67-EDEB1DABB345}" type="presParOf" srcId="{0832FFF9-346D-4458-BBF3-93D3E57FF066}" destId="{F629527D-684D-4A4A-B348-C3A8B6BEE3EA}" srcOrd="3" destOrd="0" presId="urn:microsoft.com/office/officeart/2005/8/layout/process1"/>
    <dgm:cxn modelId="{9126FA97-7AA8-41A7-B45D-AE4359D5D086}" type="presParOf" srcId="{F629527D-684D-4A4A-B348-C3A8B6BEE3EA}" destId="{0DF2549A-5CB0-4761-A9BF-D55F5BC143D8}" srcOrd="0" destOrd="0" presId="urn:microsoft.com/office/officeart/2005/8/layout/process1"/>
    <dgm:cxn modelId="{D1164D14-E338-4C46-8C04-7C9535F9DECE}" type="presParOf" srcId="{0832FFF9-346D-4458-BBF3-93D3E57FF066}" destId="{DEE8397A-0575-46C0-B634-DC43F63912BF}" srcOrd="4" destOrd="0" presId="urn:microsoft.com/office/officeart/2005/8/layout/process1"/>
    <dgm:cxn modelId="{9DD32422-B117-4199-B6BE-AF1E6752B11E}" type="presParOf" srcId="{0832FFF9-346D-4458-BBF3-93D3E57FF066}" destId="{D78C579B-A4D3-4F31-84CF-AA96479F5D1A}" srcOrd="5" destOrd="0" presId="urn:microsoft.com/office/officeart/2005/8/layout/process1"/>
    <dgm:cxn modelId="{1BE740DE-A2BC-4308-A22D-676F7D61A368}" type="presParOf" srcId="{D78C579B-A4D3-4F31-84CF-AA96479F5D1A}" destId="{8A9734B2-A77D-47E7-89C6-8F23907D559B}" srcOrd="0" destOrd="0" presId="urn:microsoft.com/office/officeart/2005/8/layout/process1"/>
    <dgm:cxn modelId="{2C9883D7-4BAD-4F92-8471-1D5FA8FFC04E}" type="presParOf" srcId="{0832FFF9-346D-4458-BBF3-93D3E57FF066}" destId="{8FCB1D71-1EF8-4CB7-885F-47ABDE13B12C}" srcOrd="6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BF86826-E5B2-48AB-821D-FE0D902C9B14}" type="doc">
      <dgm:prSet loTypeId="urn:microsoft.com/office/officeart/2008/layout/VerticalCurved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EF8EEE4A-9ECA-4BD1-A76C-9C2E2E0F32E8}">
      <dgm:prSet phldrT="[ข้อความ]" custT="1"/>
      <dgm:spPr>
        <a:solidFill>
          <a:srgbClr val="CCFF99"/>
        </a:solidFill>
        <a:scene3d>
          <a:camera prst="orthographicFront"/>
          <a:lightRig rig="flat" dir="t"/>
        </a:scene3d>
        <a:sp3d prstMaterial="plastic">
          <a:bevelT w="120900" h="88900" prst="softRound"/>
          <a:bevelB w="88900" h="31750" prst="angle"/>
        </a:sp3d>
      </dgm:spPr>
      <dgm:t>
        <a:bodyPr/>
        <a:lstStyle/>
        <a:p>
          <a:r>
            <a:rPr lang="th-TH" sz="24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เป็นผู้มีความรู้ในเรื่องที่ทำอยู่</a:t>
          </a:r>
          <a:endParaRPr lang="th-TH" sz="2400" dirty="0">
            <a:solidFill>
              <a:schemeClr val="tx1"/>
            </a:solidFill>
          </a:endParaRPr>
        </a:p>
      </dgm:t>
    </dgm:pt>
    <dgm:pt modelId="{CFB7609F-2E8A-4BE5-9C9F-91BB949639EE}" type="parTrans" cxnId="{0D3CDB8A-64D8-4787-A505-A41673656BD4}">
      <dgm:prSet/>
      <dgm:spPr/>
      <dgm:t>
        <a:bodyPr/>
        <a:lstStyle/>
        <a:p>
          <a:endParaRPr lang="th-TH" sz="2400">
            <a:solidFill>
              <a:schemeClr val="tx1"/>
            </a:solidFill>
          </a:endParaRPr>
        </a:p>
      </dgm:t>
    </dgm:pt>
    <dgm:pt modelId="{0823A651-0FB2-4313-8FE9-9F9ACD765A10}" type="sibTrans" cxnId="{0D3CDB8A-64D8-4787-A505-A41673656BD4}">
      <dgm:prSet/>
      <dgm:spPr/>
      <dgm:t>
        <a:bodyPr/>
        <a:lstStyle/>
        <a:p>
          <a:endParaRPr lang="th-TH" sz="2400">
            <a:solidFill>
              <a:schemeClr val="tx1"/>
            </a:solidFill>
          </a:endParaRPr>
        </a:p>
      </dgm:t>
    </dgm:pt>
    <dgm:pt modelId="{1A8135F0-64BA-4CEE-8FA7-421CFBF69154}">
      <dgm:prSet phldrT="[ข้อความ]" custT="1"/>
      <dgm:spPr>
        <a:solidFill>
          <a:srgbClr val="CCFF99"/>
        </a:solidFill>
        <a:scene3d>
          <a:camera prst="orthographicFront"/>
          <a:lightRig rig="flat" dir="t"/>
        </a:scene3d>
        <a:sp3d prstMaterial="plastic">
          <a:bevelT w="120900" h="88900" prst="softRound"/>
          <a:bevelB w="88900" h="31750" prst="angle"/>
        </a:sp3d>
      </dgm:spPr>
      <dgm:t>
        <a:bodyPr/>
        <a:lstStyle/>
        <a:p>
          <a:r>
            <a:rPr lang="th-TH" sz="24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มีข้อมูลประกอบการตัดสินใจ</a:t>
          </a:r>
          <a:endParaRPr lang="th-TH" sz="2400" dirty="0">
            <a:solidFill>
              <a:schemeClr val="tx1"/>
            </a:solidFill>
          </a:endParaRPr>
        </a:p>
      </dgm:t>
    </dgm:pt>
    <dgm:pt modelId="{C489874C-19EB-4744-BAE9-12A3EDAED7A3}" type="parTrans" cxnId="{7854A945-61BC-4891-99BD-3653BFF7F0E5}">
      <dgm:prSet/>
      <dgm:spPr/>
      <dgm:t>
        <a:bodyPr/>
        <a:lstStyle/>
        <a:p>
          <a:endParaRPr lang="th-TH" sz="2400">
            <a:solidFill>
              <a:schemeClr val="tx1"/>
            </a:solidFill>
          </a:endParaRPr>
        </a:p>
      </dgm:t>
    </dgm:pt>
    <dgm:pt modelId="{BA77B9CF-10FA-46EF-B5D2-15A5ECE26095}" type="sibTrans" cxnId="{7854A945-61BC-4891-99BD-3653BFF7F0E5}">
      <dgm:prSet/>
      <dgm:spPr/>
      <dgm:t>
        <a:bodyPr/>
        <a:lstStyle/>
        <a:p>
          <a:endParaRPr lang="th-TH" sz="2400">
            <a:solidFill>
              <a:schemeClr val="tx1"/>
            </a:solidFill>
          </a:endParaRPr>
        </a:p>
      </dgm:t>
    </dgm:pt>
    <dgm:pt modelId="{070AD1C0-1A53-41A3-9600-603335494735}">
      <dgm:prSet phldrT="[ข้อความ]" custT="1"/>
      <dgm:spPr>
        <a:solidFill>
          <a:srgbClr val="CCFF99"/>
        </a:solidFill>
        <a:scene3d>
          <a:camera prst="orthographicFront"/>
          <a:lightRig rig="flat" dir="t"/>
        </a:scene3d>
        <a:sp3d prstMaterial="plastic">
          <a:bevelT w="120900" h="88900" prst="softRound"/>
          <a:bevelB w="88900" h="31750" prst="angle"/>
        </a:sp3d>
      </dgm:spPr>
      <dgm:t>
        <a:bodyPr/>
        <a:lstStyle/>
        <a:p>
          <a:r>
            <a:rPr lang="th-TH" sz="24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มีการบริหารจัดการผลผลิตและการตลาด</a:t>
          </a:r>
          <a:endParaRPr lang="th-TH" sz="2400" dirty="0">
            <a:solidFill>
              <a:schemeClr val="tx1"/>
            </a:solidFill>
          </a:endParaRPr>
        </a:p>
      </dgm:t>
    </dgm:pt>
    <dgm:pt modelId="{D24DF83B-8C9F-455C-A533-61259885C62C}" type="parTrans" cxnId="{9D83B65B-2672-46BA-B4DF-179CBDB6D84E}">
      <dgm:prSet/>
      <dgm:spPr/>
      <dgm:t>
        <a:bodyPr/>
        <a:lstStyle/>
        <a:p>
          <a:endParaRPr lang="th-TH" sz="2400">
            <a:solidFill>
              <a:schemeClr val="tx1"/>
            </a:solidFill>
          </a:endParaRPr>
        </a:p>
      </dgm:t>
    </dgm:pt>
    <dgm:pt modelId="{728A7D71-911E-4A2A-B0B9-112E56524641}" type="sibTrans" cxnId="{9D83B65B-2672-46BA-B4DF-179CBDB6D84E}">
      <dgm:prSet/>
      <dgm:spPr/>
      <dgm:t>
        <a:bodyPr/>
        <a:lstStyle/>
        <a:p>
          <a:endParaRPr lang="th-TH" sz="2400">
            <a:solidFill>
              <a:schemeClr val="tx1"/>
            </a:solidFill>
          </a:endParaRPr>
        </a:p>
      </dgm:t>
    </dgm:pt>
    <dgm:pt modelId="{3EF6B7EA-0365-4698-8B2B-7A86264E7696}">
      <dgm:prSet phldrT="[ข้อความ]" custT="1"/>
      <dgm:spPr>
        <a:solidFill>
          <a:srgbClr val="CCFF99"/>
        </a:solidFill>
        <a:scene3d>
          <a:camera prst="orthographicFront"/>
          <a:lightRig rig="flat" dir="t"/>
        </a:scene3d>
        <a:sp3d prstMaterial="plastic">
          <a:bevelT w="120900" h="88900" prst="softRound"/>
          <a:bevelB w="88900" h="31750" prst="angle"/>
        </a:sp3d>
      </dgm:spPr>
      <dgm:t>
        <a:bodyPr/>
        <a:lstStyle/>
        <a:p>
          <a:r>
            <a:rPr lang="th-TH" sz="24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เป็นผู้มีความตระหนักถึงคุณภาพสินค้าและความปลอดภัยของผู้บริโภค</a:t>
          </a:r>
          <a:endParaRPr lang="th-TH" sz="2400" dirty="0">
            <a:solidFill>
              <a:schemeClr val="tx1"/>
            </a:solidFill>
          </a:endParaRPr>
        </a:p>
      </dgm:t>
    </dgm:pt>
    <dgm:pt modelId="{8945CE0B-718F-4CAB-B32B-DE75EB5A4738}" type="parTrans" cxnId="{34E0D386-E6D1-4028-AA17-68A1B31CD12B}">
      <dgm:prSet/>
      <dgm:spPr/>
      <dgm:t>
        <a:bodyPr/>
        <a:lstStyle/>
        <a:p>
          <a:endParaRPr lang="th-TH" sz="2400">
            <a:solidFill>
              <a:schemeClr val="tx1"/>
            </a:solidFill>
          </a:endParaRPr>
        </a:p>
      </dgm:t>
    </dgm:pt>
    <dgm:pt modelId="{615855BA-8D76-4CF2-8D0A-9840E7C9C9C6}" type="sibTrans" cxnId="{34E0D386-E6D1-4028-AA17-68A1B31CD12B}">
      <dgm:prSet/>
      <dgm:spPr/>
      <dgm:t>
        <a:bodyPr/>
        <a:lstStyle/>
        <a:p>
          <a:endParaRPr lang="th-TH" sz="2400">
            <a:solidFill>
              <a:schemeClr val="tx1"/>
            </a:solidFill>
          </a:endParaRPr>
        </a:p>
      </dgm:t>
    </dgm:pt>
    <dgm:pt modelId="{47C7FBD5-BDF4-4EE1-86D9-328D385CBD2E}">
      <dgm:prSet phldrT="[ข้อความ]" custT="1"/>
      <dgm:spPr>
        <a:solidFill>
          <a:srgbClr val="CCFF99"/>
        </a:solidFill>
        <a:scene3d>
          <a:camera prst="orthographicFront"/>
          <a:lightRig rig="flat" dir="t"/>
        </a:scene3d>
        <a:sp3d prstMaterial="plastic">
          <a:bevelT w="120900" h="88900" prst="softRound"/>
          <a:bevelB w="88900" h="31750" prst="angle"/>
        </a:sp3d>
      </dgm:spPr>
      <dgm:t>
        <a:bodyPr/>
        <a:lstStyle/>
        <a:p>
          <a:r>
            <a:rPr lang="th-TH" sz="24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มีความรับผิดชอบต่อสิ่งแวดล้อม/สังคม</a:t>
          </a:r>
          <a:endParaRPr lang="th-TH" sz="2400" dirty="0">
            <a:solidFill>
              <a:schemeClr val="tx1"/>
            </a:solidFill>
          </a:endParaRPr>
        </a:p>
      </dgm:t>
    </dgm:pt>
    <dgm:pt modelId="{4B262258-F86D-42BE-AFB6-B9B38092BFD7}" type="parTrans" cxnId="{3208558D-F8A1-43BE-A928-3445D4DC4F24}">
      <dgm:prSet/>
      <dgm:spPr/>
      <dgm:t>
        <a:bodyPr/>
        <a:lstStyle/>
        <a:p>
          <a:endParaRPr lang="th-TH" sz="2400">
            <a:solidFill>
              <a:schemeClr val="tx1"/>
            </a:solidFill>
          </a:endParaRPr>
        </a:p>
      </dgm:t>
    </dgm:pt>
    <dgm:pt modelId="{962B3887-8A40-4E6C-93D8-6A8060CA9532}" type="sibTrans" cxnId="{3208558D-F8A1-43BE-A928-3445D4DC4F24}">
      <dgm:prSet/>
      <dgm:spPr/>
      <dgm:t>
        <a:bodyPr/>
        <a:lstStyle/>
        <a:p>
          <a:endParaRPr lang="th-TH" sz="2400">
            <a:solidFill>
              <a:schemeClr val="tx1"/>
            </a:solidFill>
          </a:endParaRPr>
        </a:p>
      </dgm:t>
    </dgm:pt>
    <dgm:pt modelId="{61621973-6B17-44ED-907A-DBF8793BC54D}">
      <dgm:prSet custT="1"/>
      <dgm:spPr>
        <a:solidFill>
          <a:srgbClr val="CCFF99"/>
        </a:solidFill>
        <a:scene3d>
          <a:camera prst="orthographicFront"/>
          <a:lightRig rig="flat" dir="t"/>
        </a:scene3d>
        <a:sp3d prstMaterial="plastic">
          <a:bevelT w="120900" h="88900" prst="softRound"/>
          <a:bevelB w="88900" h="31750" prst="angle"/>
        </a:sp3d>
      </dgm:spPr>
      <dgm:t>
        <a:bodyPr/>
        <a:lstStyle/>
        <a:p>
          <a:r>
            <a:rPr lang="th-TH" sz="24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มีความภูมิใจในความเป็นเกษตรกร</a:t>
          </a:r>
          <a:endParaRPr lang="th-TH" sz="2400" b="1" dirty="0">
            <a:solidFill>
              <a:schemeClr val="tx1"/>
            </a:solidFill>
          </a:endParaRPr>
        </a:p>
      </dgm:t>
    </dgm:pt>
    <dgm:pt modelId="{50954E9B-6CB6-4760-831B-1DDDFB9A42BE}" type="parTrans" cxnId="{B4F0994A-A32F-4328-8786-8F7091C3400D}">
      <dgm:prSet/>
      <dgm:spPr/>
      <dgm:t>
        <a:bodyPr/>
        <a:lstStyle/>
        <a:p>
          <a:endParaRPr lang="th-TH" sz="2400">
            <a:solidFill>
              <a:schemeClr val="tx1"/>
            </a:solidFill>
          </a:endParaRPr>
        </a:p>
      </dgm:t>
    </dgm:pt>
    <dgm:pt modelId="{AC528253-C076-4319-A85C-92F19303247F}" type="sibTrans" cxnId="{B4F0994A-A32F-4328-8786-8F7091C3400D}">
      <dgm:prSet/>
      <dgm:spPr/>
      <dgm:t>
        <a:bodyPr/>
        <a:lstStyle/>
        <a:p>
          <a:endParaRPr lang="th-TH" sz="2400">
            <a:solidFill>
              <a:schemeClr val="tx1"/>
            </a:solidFill>
          </a:endParaRPr>
        </a:p>
      </dgm:t>
    </dgm:pt>
    <dgm:pt modelId="{B2AFB354-7B75-4759-A3B0-84DEA39D927F}" type="pres">
      <dgm:prSet presAssocID="{6BF86826-E5B2-48AB-821D-FE0D902C9B1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C761601-8AC5-4886-91C6-B986BFA27AF1}" type="pres">
      <dgm:prSet presAssocID="{6BF86826-E5B2-48AB-821D-FE0D902C9B14}" presName="Name1" presStyleCnt="0"/>
      <dgm:spPr/>
    </dgm:pt>
    <dgm:pt modelId="{7005913A-D2C8-4766-8000-39433C5B2155}" type="pres">
      <dgm:prSet presAssocID="{6BF86826-E5B2-48AB-821D-FE0D902C9B14}" presName="cycle" presStyleCnt="0"/>
      <dgm:spPr/>
    </dgm:pt>
    <dgm:pt modelId="{97D16AAE-5076-4DC2-A49A-4BF0D7CF5EC2}" type="pres">
      <dgm:prSet presAssocID="{6BF86826-E5B2-48AB-821D-FE0D902C9B14}" presName="srcNode" presStyleLbl="node1" presStyleIdx="0" presStyleCnt="6"/>
      <dgm:spPr/>
    </dgm:pt>
    <dgm:pt modelId="{BD3D20AD-2E05-445B-BFC2-526514A1A272}" type="pres">
      <dgm:prSet presAssocID="{6BF86826-E5B2-48AB-821D-FE0D902C9B14}" presName="conn" presStyleLbl="parChTrans1D2" presStyleIdx="0" presStyleCnt="1"/>
      <dgm:spPr/>
      <dgm:t>
        <a:bodyPr/>
        <a:lstStyle/>
        <a:p>
          <a:endParaRPr lang="en-US"/>
        </a:p>
      </dgm:t>
    </dgm:pt>
    <dgm:pt modelId="{DC123F39-87C7-49F1-AF05-9E59FC3692EA}" type="pres">
      <dgm:prSet presAssocID="{6BF86826-E5B2-48AB-821D-FE0D902C9B14}" presName="extraNode" presStyleLbl="node1" presStyleIdx="0" presStyleCnt="6"/>
      <dgm:spPr/>
    </dgm:pt>
    <dgm:pt modelId="{68F9E07D-A296-4DB5-80C5-8BDB7962541D}" type="pres">
      <dgm:prSet presAssocID="{6BF86826-E5B2-48AB-821D-FE0D902C9B14}" presName="dstNode" presStyleLbl="node1" presStyleIdx="0" presStyleCnt="6"/>
      <dgm:spPr/>
    </dgm:pt>
    <dgm:pt modelId="{D9A984DD-CF27-4113-A093-19D2552EE234}" type="pres">
      <dgm:prSet presAssocID="{EF8EEE4A-9ECA-4BD1-A76C-9C2E2E0F32E8}" presName="text_1" presStyleLbl="node1" presStyleIdx="0" presStyleCnt="6" custScaleY="9816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E182B76-98BA-4E17-BB35-F8664911C023}" type="pres">
      <dgm:prSet presAssocID="{EF8EEE4A-9ECA-4BD1-A76C-9C2E2E0F32E8}" presName="accent_1" presStyleCnt="0"/>
      <dgm:spPr/>
    </dgm:pt>
    <dgm:pt modelId="{C2A70A18-52CC-471E-8050-41B8416BD4FB}" type="pres">
      <dgm:prSet presAssocID="{EF8EEE4A-9ECA-4BD1-A76C-9C2E2E0F32E8}" presName="accentRepeatNode" presStyleLbl="solidFgAcc1" presStyleIdx="0" presStyleCnt="6"/>
      <dgm:spPr>
        <a:solidFill>
          <a:srgbClr val="92D050"/>
        </a:solidFill>
        <a:scene3d>
          <a:camera prst="orthographicFront"/>
          <a:lightRig rig="flat" dir="t"/>
        </a:scene3d>
        <a:sp3d z="190500" extrusionH="12700" prstMaterial="plastic">
          <a:bevelT w="50800" h="50800" prst="softRound"/>
        </a:sp3d>
      </dgm:spPr>
    </dgm:pt>
    <dgm:pt modelId="{BA0FD882-8C55-4E1E-8E46-37C2549B3254}" type="pres">
      <dgm:prSet presAssocID="{1A8135F0-64BA-4CEE-8FA7-421CFBF69154}" presName="text_2" presStyleLbl="node1" presStyleIdx="1" presStyleCnt="6" custScaleY="9816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1978DD4-19C7-47E8-A35A-71B9E8DD2C5B}" type="pres">
      <dgm:prSet presAssocID="{1A8135F0-64BA-4CEE-8FA7-421CFBF69154}" presName="accent_2" presStyleCnt="0"/>
      <dgm:spPr/>
    </dgm:pt>
    <dgm:pt modelId="{4AA3F39F-AB79-48C4-B281-D0C1F066BE60}" type="pres">
      <dgm:prSet presAssocID="{1A8135F0-64BA-4CEE-8FA7-421CFBF69154}" presName="accentRepeatNode" presStyleLbl="solidFgAcc1" presStyleIdx="1" presStyleCnt="6"/>
      <dgm:spPr>
        <a:solidFill>
          <a:srgbClr val="92D050"/>
        </a:solidFill>
        <a:scene3d>
          <a:camera prst="orthographicFront"/>
          <a:lightRig rig="flat" dir="t"/>
        </a:scene3d>
        <a:sp3d z="190500" extrusionH="12700" prstMaterial="plastic">
          <a:bevelT w="50800" h="50800" prst="softRound"/>
        </a:sp3d>
      </dgm:spPr>
    </dgm:pt>
    <dgm:pt modelId="{35260E40-6B8A-41F5-9133-5D6ED0F1AD39}" type="pres">
      <dgm:prSet presAssocID="{070AD1C0-1A53-41A3-9600-603335494735}" presName="text_3" presStyleLbl="node1" presStyleIdx="2" presStyleCnt="6" custScaleY="138428" custLinFactNeighborY="-386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4BB9724-6663-456E-9AE7-63C161D39D3C}" type="pres">
      <dgm:prSet presAssocID="{070AD1C0-1A53-41A3-9600-603335494735}" presName="accent_3" presStyleCnt="0"/>
      <dgm:spPr/>
    </dgm:pt>
    <dgm:pt modelId="{EABB424B-6EFA-4183-831D-1368B371E644}" type="pres">
      <dgm:prSet presAssocID="{070AD1C0-1A53-41A3-9600-603335494735}" presName="accentRepeatNode" presStyleLbl="solidFgAcc1" presStyleIdx="2" presStyleCnt="6" custLinFactNeighborY="-3090"/>
      <dgm:spPr>
        <a:solidFill>
          <a:srgbClr val="92D050"/>
        </a:solidFill>
        <a:scene3d>
          <a:camera prst="orthographicFront"/>
          <a:lightRig rig="flat" dir="t"/>
        </a:scene3d>
        <a:sp3d z="190500" extrusionH="12700" prstMaterial="plastic">
          <a:bevelT w="50800" h="50800" prst="softRound"/>
        </a:sp3d>
      </dgm:spPr>
    </dgm:pt>
    <dgm:pt modelId="{844E507D-3A79-41C0-AA53-79768BA66FE5}" type="pres">
      <dgm:prSet presAssocID="{3EF6B7EA-0365-4698-8B2B-7A86264E7696}" presName="text_4" presStyleLbl="node1" presStyleIdx="3" presStyleCnt="6" custScaleY="157763" custLinFactNeighborY="2124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74ED90B-C970-408D-8C34-5F9DAAF90AE3}" type="pres">
      <dgm:prSet presAssocID="{3EF6B7EA-0365-4698-8B2B-7A86264E7696}" presName="accent_4" presStyleCnt="0"/>
      <dgm:spPr/>
    </dgm:pt>
    <dgm:pt modelId="{981F4D68-4B05-4C5D-8906-6DE3A11A41F5}" type="pres">
      <dgm:prSet presAssocID="{3EF6B7EA-0365-4698-8B2B-7A86264E7696}" presName="accentRepeatNode" presStyleLbl="solidFgAcc1" presStyleIdx="3" presStyleCnt="6" custLinFactNeighborY="16995"/>
      <dgm:spPr>
        <a:solidFill>
          <a:srgbClr val="92D050"/>
        </a:solidFill>
        <a:scene3d>
          <a:camera prst="orthographicFront"/>
          <a:lightRig rig="flat" dir="t"/>
        </a:scene3d>
        <a:sp3d z="190500" extrusionH="12700" prstMaterial="plastic">
          <a:bevelT w="50800" h="50800" prst="softRound"/>
        </a:sp3d>
      </dgm:spPr>
    </dgm:pt>
    <dgm:pt modelId="{82C027BF-4CD6-404B-8D6C-6764929FA6D1}" type="pres">
      <dgm:prSet presAssocID="{47C7FBD5-BDF4-4EE1-86D9-328D385CBD2E}" presName="text_5" presStyleLbl="node1" presStyleIdx="4" presStyleCnt="6" custScaleY="98163" custLinFactNeighborY="2317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0177FA6-F02B-46FF-BC01-0F41F5530B16}" type="pres">
      <dgm:prSet presAssocID="{47C7FBD5-BDF4-4EE1-86D9-328D385CBD2E}" presName="accent_5" presStyleCnt="0"/>
      <dgm:spPr/>
    </dgm:pt>
    <dgm:pt modelId="{42FC3785-6344-4C8F-96D2-41B1AC1E0C14}" type="pres">
      <dgm:prSet presAssocID="{47C7FBD5-BDF4-4EE1-86D9-328D385CBD2E}" presName="accentRepeatNode" presStyleLbl="solidFgAcc1" presStyleIdx="4" presStyleCnt="6" custLinFactNeighborY="18540"/>
      <dgm:spPr>
        <a:solidFill>
          <a:srgbClr val="92D050"/>
        </a:solidFill>
        <a:scene3d>
          <a:camera prst="orthographicFront"/>
          <a:lightRig rig="flat" dir="t"/>
        </a:scene3d>
        <a:sp3d z="190500" extrusionH="12700" prstMaterial="plastic">
          <a:bevelT w="50800" h="50800" prst="softRound"/>
        </a:sp3d>
      </dgm:spPr>
    </dgm:pt>
    <dgm:pt modelId="{915FDA5C-6C78-40A5-B013-9C7438851049}" type="pres">
      <dgm:prSet presAssocID="{61621973-6B17-44ED-907A-DBF8793BC54D}" presName="text_6" presStyleLbl="node1" presStyleIdx="5" presStyleCnt="6" custScaleY="981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7EECB4-AF64-4624-BE74-59CE36C2048D}" type="pres">
      <dgm:prSet presAssocID="{61621973-6B17-44ED-907A-DBF8793BC54D}" presName="accent_6" presStyleCnt="0"/>
      <dgm:spPr/>
    </dgm:pt>
    <dgm:pt modelId="{D883546E-8D99-4B35-B661-EDED4A44ACEA}" type="pres">
      <dgm:prSet presAssocID="{61621973-6B17-44ED-907A-DBF8793BC54D}" presName="accentRepeatNode" presStyleLbl="solidFgAcc1" presStyleIdx="5" presStyleCnt="6"/>
      <dgm:spPr>
        <a:solidFill>
          <a:srgbClr val="92D050"/>
        </a:solidFill>
        <a:scene3d>
          <a:camera prst="orthographicFront"/>
          <a:lightRig rig="flat" dir="t"/>
        </a:scene3d>
        <a:sp3d z="190500" extrusionH="12700" prstMaterial="plastic">
          <a:bevelT w="50800" h="50800" prst="softRound"/>
        </a:sp3d>
      </dgm:spPr>
    </dgm:pt>
  </dgm:ptLst>
  <dgm:cxnLst>
    <dgm:cxn modelId="{64495423-E2F9-4E68-AEDD-5C1ECFAEE7C6}" type="presOf" srcId="{EF8EEE4A-9ECA-4BD1-A76C-9C2E2E0F32E8}" destId="{D9A984DD-CF27-4113-A093-19D2552EE234}" srcOrd="0" destOrd="0" presId="urn:microsoft.com/office/officeart/2008/layout/VerticalCurvedList"/>
    <dgm:cxn modelId="{9327B15C-8581-494B-AB4A-B4F8E1B2C2CB}" type="presOf" srcId="{1A8135F0-64BA-4CEE-8FA7-421CFBF69154}" destId="{BA0FD882-8C55-4E1E-8E46-37C2549B3254}" srcOrd="0" destOrd="0" presId="urn:microsoft.com/office/officeart/2008/layout/VerticalCurvedList"/>
    <dgm:cxn modelId="{0D3CDB8A-64D8-4787-A505-A41673656BD4}" srcId="{6BF86826-E5B2-48AB-821D-FE0D902C9B14}" destId="{EF8EEE4A-9ECA-4BD1-A76C-9C2E2E0F32E8}" srcOrd="0" destOrd="0" parTransId="{CFB7609F-2E8A-4BE5-9C9F-91BB949639EE}" sibTransId="{0823A651-0FB2-4313-8FE9-9F9ACD765A10}"/>
    <dgm:cxn modelId="{BD6B2A92-284D-448A-8540-2C658A86CD1A}" type="presOf" srcId="{3EF6B7EA-0365-4698-8B2B-7A86264E7696}" destId="{844E507D-3A79-41C0-AA53-79768BA66FE5}" srcOrd="0" destOrd="0" presId="urn:microsoft.com/office/officeart/2008/layout/VerticalCurvedList"/>
    <dgm:cxn modelId="{7854A945-61BC-4891-99BD-3653BFF7F0E5}" srcId="{6BF86826-E5B2-48AB-821D-FE0D902C9B14}" destId="{1A8135F0-64BA-4CEE-8FA7-421CFBF69154}" srcOrd="1" destOrd="0" parTransId="{C489874C-19EB-4744-BAE9-12A3EDAED7A3}" sibTransId="{BA77B9CF-10FA-46EF-B5D2-15A5ECE26095}"/>
    <dgm:cxn modelId="{A52C3237-B05D-4A83-8F67-307913CDC098}" type="presOf" srcId="{0823A651-0FB2-4313-8FE9-9F9ACD765A10}" destId="{BD3D20AD-2E05-445B-BFC2-526514A1A272}" srcOrd="0" destOrd="0" presId="urn:microsoft.com/office/officeart/2008/layout/VerticalCurvedList"/>
    <dgm:cxn modelId="{B4F0994A-A32F-4328-8786-8F7091C3400D}" srcId="{6BF86826-E5B2-48AB-821D-FE0D902C9B14}" destId="{61621973-6B17-44ED-907A-DBF8793BC54D}" srcOrd="5" destOrd="0" parTransId="{50954E9B-6CB6-4760-831B-1DDDFB9A42BE}" sibTransId="{AC528253-C076-4319-A85C-92F19303247F}"/>
    <dgm:cxn modelId="{34E0D386-E6D1-4028-AA17-68A1B31CD12B}" srcId="{6BF86826-E5B2-48AB-821D-FE0D902C9B14}" destId="{3EF6B7EA-0365-4698-8B2B-7A86264E7696}" srcOrd="3" destOrd="0" parTransId="{8945CE0B-718F-4CAB-B32B-DE75EB5A4738}" sibTransId="{615855BA-8D76-4CF2-8D0A-9840E7C9C9C6}"/>
    <dgm:cxn modelId="{2BEBAB9C-548F-472F-A002-ADB7C08CA84B}" type="presOf" srcId="{47C7FBD5-BDF4-4EE1-86D9-328D385CBD2E}" destId="{82C027BF-4CD6-404B-8D6C-6764929FA6D1}" srcOrd="0" destOrd="0" presId="urn:microsoft.com/office/officeart/2008/layout/VerticalCurvedList"/>
    <dgm:cxn modelId="{758375C4-0B43-41B3-9438-09675E842077}" type="presOf" srcId="{6BF86826-E5B2-48AB-821D-FE0D902C9B14}" destId="{B2AFB354-7B75-4759-A3B0-84DEA39D927F}" srcOrd="0" destOrd="0" presId="urn:microsoft.com/office/officeart/2008/layout/VerticalCurvedList"/>
    <dgm:cxn modelId="{9D83B65B-2672-46BA-B4DF-179CBDB6D84E}" srcId="{6BF86826-E5B2-48AB-821D-FE0D902C9B14}" destId="{070AD1C0-1A53-41A3-9600-603335494735}" srcOrd="2" destOrd="0" parTransId="{D24DF83B-8C9F-455C-A533-61259885C62C}" sibTransId="{728A7D71-911E-4A2A-B0B9-112E56524641}"/>
    <dgm:cxn modelId="{2D716EC7-EBEC-4DFD-9F90-BE22E52DCC9A}" type="presOf" srcId="{61621973-6B17-44ED-907A-DBF8793BC54D}" destId="{915FDA5C-6C78-40A5-B013-9C7438851049}" srcOrd="0" destOrd="0" presId="urn:microsoft.com/office/officeart/2008/layout/VerticalCurvedList"/>
    <dgm:cxn modelId="{469542AB-06AF-48EB-BF30-8C224BE051FA}" type="presOf" srcId="{070AD1C0-1A53-41A3-9600-603335494735}" destId="{35260E40-6B8A-41F5-9133-5D6ED0F1AD39}" srcOrd="0" destOrd="0" presId="urn:microsoft.com/office/officeart/2008/layout/VerticalCurvedList"/>
    <dgm:cxn modelId="{3208558D-F8A1-43BE-A928-3445D4DC4F24}" srcId="{6BF86826-E5B2-48AB-821D-FE0D902C9B14}" destId="{47C7FBD5-BDF4-4EE1-86D9-328D385CBD2E}" srcOrd="4" destOrd="0" parTransId="{4B262258-F86D-42BE-AFB6-B9B38092BFD7}" sibTransId="{962B3887-8A40-4E6C-93D8-6A8060CA9532}"/>
    <dgm:cxn modelId="{FCAF05D4-EB7B-46E0-B669-52219A9A1109}" type="presParOf" srcId="{B2AFB354-7B75-4759-A3B0-84DEA39D927F}" destId="{4C761601-8AC5-4886-91C6-B986BFA27AF1}" srcOrd="0" destOrd="0" presId="urn:microsoft.com/office/officeart/2008/layout/VerticalCurvedList"/>
    <dgm:cxn modelId="{452C143C-A6BC-4577-8314-88A26DD4DD2E}" type="presParOf" srcId="{4C761601-8AC5-4886-91C6-B986BFA27AF1}" destId="{7005913A-D2C8-4766-8000-39433C5B2155}" srcOrd="0" destOrd="0" presId="urn:microsoft.com/office/officeart/2008/layout/VerticalCurvedList"/>
    <dgm:cxn modelId="{528388F5-5732-4557-998E-00CB7F8FC6F9}" type="presParOf" srcId="{7005913A-D2C8-4766-8000-39433C5B2155}" destId="{97D16AAE-5076-4DC2-A49A-4BF0D7CF5EC2}" srcOrd="0" destOrd="0" presId="urn:microsoft.com/office/officeart/2008/layout/VerticalCurvedList"/>
    <dgm:cxn modelId="{00FBF878-CC52-4F43-9690-E5B3DDE203D5}" type="presParOf" srcId="{7005913A-D2C8-4766-8000-39433C5B2155}" destId="{BD3D20AD-2E05-445B-BFC2-526514A1A272}" srcOrd="1" destOrd="0" presId="urn:microsoft.com/office/officeart/2008/layout/VerticalCurvedList"/>
    <dgm:cxn modelId="{D1C0F2FA-F4E2-46A1-8792-C72B138185EB}" type="presParOf" srcId="{7005913A-D2C8-4766-8000-39433C5B2155}" destId="{DC123F39-87C7-49F1-AF05-9E59FC3692EA}" srcOrd="2" destOrd="0" presId="urn:microsoft.com/office/officeart/2008/layout/VerticalCurvedList"/>
    <dgm:cxn modelId="{618A8BC3-6653-4B25-A0E7-61B2E24F6D99}" type="presParOf" srcId="{7005913A-D2C8-4766-8000-39433C5B2155}" destId="{68F9E07D-A296-4DB5-80C5-8BDB7962541D}" srcOrd="3" destOrd="0" presId="urn:microsoft.com/office/officeart/2008/layout/VerticalCurvedList"/>
    <dgm:cxn modelId="{9CC393DA-D30A-4DA2-94C2-D10268201388}" type="presParOf" srcId="{4C761601-8AC5-4886-91C6-B986BFA27AF1}" destId="{D9A984DD-CF27-4113-A093-19D2552EE234}" srcOrd="1" destOrd="0" presId="urn:microsoft.com/office/officeart/2008/layout/VerticalCurvedList"/>
    <dgm:cxn modelId="{E87446CB-123F-423F-90B6-9C63ACFF63CF}" type="presParOf" srcId="{4C761601-8AC5-4886-91C6-B986BFA27AF1}" destId="{2E182B76-98BA-4E17-BB35-F8664911C023}" srcOrd="2" destOrd="0" presId="urn:microsoft.com/office/officeart/2008/layout/VerticalCurvedList"/>
    <dgm:cxn modelId="{790E6FE7-1102-40C2-B8EC-4121219B0167}" type="presParOf" srcId="{2E182B76-98BA-4E17-BB35-F8664911C023}" destId="{C2A70A18-52CC-471E-8050-41B8416BD4FB}" srcOrd="0" destOrd="0" presId="urn:microsoft.com/office/officeart/2008/layout/VerticalCurvedList"/>
    <dgm:cxn modelId="{4D439554-7D8C-49A9-A9CA-7D99E1D79C57}" type="presParOf" srcId="{4C761601-8AC5-4886-91C6-B986BFA27AF1}" destId="{BA0FD882-8C55-4E1E-8E46-37C2549B3254}" srcOrd="3" destOrd="0" presId="urn:microsoft.com/office/officeart/2008/layout/VerticalCurvedList"/>
    <dgm:cxn modelId="{80FC17F0-0CD9-4D72-BC7B-11E19B59A714}" type="presParOf" srcId="{4C761601-8AC5-4886-91C6-B986BFA27AF1}" destId="{01978DD4-19C7-47E8-A35A-71B9E8DD2C5B}" srcOrd="4" destOrd="0" presId="urn:microsoft.com/office/officeart/2008/layout/VerticalCurvedList"/>
    <dgm:cxn modelId="{ACD8A198-B750-4941-9349-C26CAD054586}" type="presParOf" srcId="{01978DD4-19C7-47E8-A35A-71B9E8DD2C5B}" destId="{4AA3F39F-AB79-48C4-B281-D0C1F066BE60}" srcOrd="0" destOrd="0" presId="urn:microsoft.com/office/officeart/2008/layout/VerticalCurvedList"/>
    <dgm:cxn modelId="{3F1E93DC-693B-4B81-B16E-4C91A2A3BADF}" type="presParOf" srcId="{4C761601-8AC5-4886-91C6-B986BFA27AF1}" destId="{35260E40-6B8A-41F5-9133-5D6ED0F1AD39}" srcOrd="5" destOrd="0" presId="urn:microsoft.com/office/officeart/2008/layout/VerticalCurvedList"/>
    <dgm:cxn modelId="{C95D5557-03AC-4323-A871-09C06AD8706F}" type="presParOf" srcId="{4C761601-8AC5-4886-91C6-B986BFA27AF1}" destId="{24BB9724-6663-456E-9AE7-63C161D39D3C}" srcOrd="6" destOrd="0" presId="urn:microsoft.com/office/officeart/2008/layout/VerticalCurvedList"/>
    <dgm:cxn modelId="{BE466779-09E7-45D3-9914-B18D86319CB7}" type="presParOf" srcId="{24BB9724-6663-456E-9AE7-63C161D39D3C}" destId="{EABB424B-6EFA-4183-831D-1368B371E644}" srcOrd="0" destOrd="0" presId="urn:microsoft.com/office/officeart/2008/layout/VerticalCurvedList"/>
    <dgm:cxn modelId="{F2E6C6C7-1D0D-4A62-BB3C-ABFB8386CA0D}" type="presParOf" srcId="{4C761601-8AC5-4886-91C6-B986BFA27AF1}" destId="{844E507D-3A79-41C0-AA53-79768BA66FE5}" srcOrd="7" destOrd="0" presId="urn:microsoft.com/office/officeart/2008/layout/VerticalCurvedList"/>
    <dgm:cxn modelId="{00FB36A4-CF46-469D-A325-BD4A8CF7293B}" type="presParOf" srcId="{4C761601-8AC5-4886-91C6-B986BFA27AF1}" destId="{774ED90B-C970-408D-8C34-5F9DAAF90AE3}" srcOrd="8" destOrd="0" presId="urn:microsoft.com/office/officeart/2008/layout/VerticalCurvedList"/>
    <dgm:cxn modelId="{2C36C6AF-F493-4C8F-B63A-8135D3C444EA}" type="presParOf" srcId="{774ED90B-C970-408D-8C34-5F9DAAF90AE3}" destId="{981F4D68-4B05-4C5D-8906-6DE3A11A41F5}" srcOrd="0" destOrd="0" presId="urn:microsoft.com/office/officeart/2008/layout/VerticalCurvedList"/>
    <dgm:cxn modelId="{043DEEF8-23D4-44A7-B4CE-751F380E568A}" type="presParOf" srcId="{4C761601-8AC5-4886-91C6-B986BFA27AF1}" destId="{82C027BF-4CD6-404B-8D6C-6764929FA6D1}" srcOrd="9" destOrd="0" presId="urn:microsoft.com/office/officeart/2008/layout/VerticalCurvedList"/>
    <dgm:cxn modelId="{7F28F980-1740-4A8A-95BF-182AB8908CE4}" type="presParOf" srcId="{4C761601-8AC5-4886-91C6-B986BFA27AF1}" destId="{C0177FA6-F02B-46FF-BC01-0F41F5530B16}" srcOrd="10" destOrd="0" presId="urn:microsoft.com/office/officeart/2008/layout/VerticalCurvedList"/>
    <dgm:cxn modelId="{D9B3BE16-A2BE-4E5A-943B-A5F183A02426}" type="presParOf" srcId="{C0177FA6-F02B-46FF-BC01-0F41F5530B16}" destId="{42FC3785-6344-4C8F-96D2-41B1AC1E0C14}" srcOrd="0" destOrd="0" presId="urn:microsoft.com/office/officeart/2008/layout/VerticalCurvedList"/>
    <dgm:cxn modelId="{8082E051-9420-4F70-85B0-28B4086CDE28}" type="presParOf" srcId="{4C761601-8AC5-4886-91C6-B986BFA27AF1}" destId="{915FDA5C-6C78-40A5-B013-9C7438851049}" srcOrd="11" destOrd="0" presId="urn:microsoft.com/office/officeart/2008/layout/VerticalCurvedList"/>
    <dgm:cxn modelId="{4DA2673B-E325-4130-A495-48EAE289C838}" type="presParOf" srcId="{4C761601-8AC5-4886-91C6-B986BFA27AF1}" destId="{657EECB4-AF64-4624-BE74-59CE36C2048D}" srcOrd="12" destOrd="0" presId="urn:microsoft.com/office/officeart/2008/layout/VerticalCurvedList"/>
    <dgm:cxn modelId="{E6723AB5-2FBC-4593-A606-CE173AF71408}" type="presParOf" srcId="{657EECB4-AF64-4624-BE74-59CE36C2048D}" destId="{D883546E-8D99-4B35-B661-EDED4A44ACEA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401C550-0592-441E-A5D7-919C15A7A5A0}" type="doc">
      <dgm:prSet loTypeId="urn:microsoft.com/office/officeart/2005/8/layout/lProcess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264D1791-6975-451F-BB9B-2E27023361E8}">
      <dgm:prSet phldrT="[Text]" custT="1"/>
      <dgm:spPr/>
      <dgm:t>
        <a:bodyPr/>
        <a:lstStyle/>
        <a:p>
          <a:r>
            <a:rPr lang="th-TH" sz="4000" b="1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เกษตรกรเป้าหมาย</a:t>
          </a:r>
          <a:endParaRPr lang="th-TH" sz="4000" b="1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3812933F-8BA9-448C-902B-0CCBF05B04A0}" type="parTrans" cxnId="{07CF6836-27D2-49B6-954C-504EE595EC0B}">
      <dgm:prSet/>
      <dgm:spPr/>
      <dgm:t>
        <a:bodyPr/>
        <a:lstStyle/>
        <a:p>
          <a:endParaRPr lang="th-TH" sz="36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115BA71-9F53-4248-81B9-771A17AE7146}" type="sibTrans" cxnId="{07CF6836-27D2-49B6-954C-504EE595EC0B}">
      <dgm:prSet/>
      <dgm:spPr/>
      <dgm:t>
        <a:bodyPr/>
        <a:lstStyle/>
        <a:p>
          <a:endParaRPr lang="th-TH" sz="36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1E04F74-37D7-4B6A-BF8B-397C4EF15E5B}">
      <dgm:prSet phldrT="[Text]" custT="1"/>
      <dgm:spPr/>
      <dgm:t>
        <a:bodyPr/>
        <a:lstStyle/>
        <a:p>
          <a:r>
            <a:rPr lang="th-TH" sz="3600" b="1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สมาชิกกลุ่มส่งเสริมอาชีพการเกษตร</a:t>
          </a:r>
        </a:p>
        <a:p>
          <a:r>
            <a:rPr lang="th-TH" sz="3600" b="1" dirty="0" smtClean="0">
              <a:latin typeface="Angsana New" panose="02020603050405020304" pitchFamily="18" charset="-34"/>
              <a:cs typeface="Angsana New" panose="02020603050405020304" pitchFamily="18" charset="-34"/>
            </a:rPr>
            <a:t>155 ราย</a:t>
          </a:r>
          <a:endParaRPr lang="th-TH" sz="3600" b="1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13F34069-F8B4-4704-A065-96E48EB42518}" type="parTrans" cxnId="{CE4164CD-7FF5-4FD9-8B59-F0CE394F63D1}">
      <dgm:prSet/>
      <dgm:spPr/>
      <dgm:t>
        <a:bodyPr/>
        <a:lstStyle/>
        <a:p>
          <a:endParaRPr lang="th-TH" sz="36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1202F82-DA6D-49B4-83DE-654789649635}" type="sibTrans" cxnId="{CE4164CD-7FF5-4FD9-8B59-F0CE394F63D1}">
      <dgm:prSet/>
      <dgm:spPr/>
      <dgm:t>
        <a:bodyPr/>
        <a:lstStyle/>
        <a:p>
          <a:endParaRPr lang="th-TH" sz="36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C45AF3F-7319-44D0-B30A-97B508897DE1}">
      <dgm:prSet phldrT="[Text]" custT="1"/>
      <dgm:spPr/>
      <dgm:t>
        <a:bodyPr/>
        <a:lstStyle/>
        <a:p>
          <a:r>
            <a:rPr lang="th-TH" sz="40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พื้นที่เป้าหมาย</a:t>
          </a:r>
          <a:endParaRPr lang="th-TH" sz="40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FF8F102-4E1B-4540-827A-397E63B980D7}" type="parTrans" cxnId="{497635E0-269B-480C-9705-EDD7BD8F281A}">
      <dgm:prSet/>
      <dgm:spPr/>
      <dgm:t>
        <a:bodyPr/>
        <a:lstStyle/>
        <a:p>
          <a:endParaRPr lang="th-TH" sz="36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67BFE1E-02D1-4C70-BA1D-6A07ECB9E3A3}" type="sibTrans" cxnId="{497635E0-269B-480C-9705-EDD7BD8F281A}">
      <dgm:prSet/>
      <dgm:spPr/>
      <dgm:t>
        <a:bodyPr/>
        <a:lstStyle/>
        <a:p>
          <a:endParaRPr lang="th-TH" sz="36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772D02E-8B67-40D6-8A6B-3CC279D7A770}">
      <dgm:prSet phldrT="[Text]" custT="1"/>
      <dgm:spPr/>
      <dgm:t>
        <a:bodyPr/>
        <a:lstStyle/>
        <a:p>
          <a:r>
            <a:rPr lang="th-TH" sz="3200" b="1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อ. หนองม่วงไข่ (50)</a:t>
          </a:r>
        </a:p>
        <a:p>
          <a:r>
            <a:rPr lang="th-TH" sz="3200" b="1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อ. สูงเม่น (35)</a:t>
          </a:r>
          <a:endParaRPr lang="th-TH" sz="3200" b="1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F01B3461-05B9-4145-AD59-354C4D4AA2B6}" type="parTrans" cxnId="{36123C10-6121-441C-96BB-992FAAAEAC18}">
      <dgm:prSet/>
      <dgm:spPr/>
      <dgm:t>
        <a:bodyPr/>
        <a:lstStyle/>
        <a:p>
          <a:endParaRPr lang="th-TH" sz="36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7514779-D626-4798-9252-4984A6B2D7AA}" type="sibTrans" cxnId="{36123C10-6121-441C-96BB-992FAAAEAC18}">
      <dgm:prSet/>
      <dgm:spPr/>
      <dgm:t>
        <a:bodyPr/>
        <a:lstStyle/>
        <a:p>
          <a:endParaRPr lang="th-TH" sz="36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F4B1CD9-A3A5-4E01-BBC6-93906D61FE11}">
      <dgm:prSet phldrT="[Text]" custT="1"/>
      <dgm:spPr/>
      <dgm:t>
        <a:bodyPr/>
        <a:lstStyle/>
        <a:p>
          <a:r>
            <a:rPr lang="th-TH" sz="3600" b="1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อ. สอง (35)</a:t>
          </a:r>
        </a:p>
        <a:p>
          <a:r>
            <a:rPr lang="th-TH" sz="3600" b="1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อ. วังชิ้น (35)</a:t>
          </a:r>
          <a:endParaRPr lang="th-TH" sz="3600" b="1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7849626F-62D5-45BD-8CC7-3A8E40B742C5}" type="parTrans" cxnId="{A766A932-0B4C-4E65-AEB6-92B9216842A0}">
      <dgm:prSet/>
      <dgm:spPr/>
      <dgm:t>
        <a:bodyPr/>
        <a:lstStyle/>
        <a:p>
          <a:endParaRPr lang="th-TH" sz="36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287F070-98C3-4C70-833F-60E02859188A}" type="sibTrans" cxnId="{A766A932-0B4C-4E65-AEB6-92B9216842A0}">
      <dgm:prSet/>
      <dgm:spPr/>
      <dgm:t>
        <a:bodyPr/>
        <a:lstStyle/>
        <a:p>
          <a:endParaRPr lang="th-TH" sz="36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886DC1D-926D-4CFD-9FE9-03FB5E964EF6}">
      <dgm:prSet phldrT="[Text]" custT="1"/>
      <dgm:spPr/>
      <dgm:t>
        <a:bodyPr/>
        <a:lstStyle/>
        <a:p>
          <a:r>
            <a:rPr lang="th-TH" sz="40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การดำเนินงาน</a:t>
          </a:r>
          <a:endParaRPr lang="th-TH" sz="40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4288507-7920-4A95-9EC6-312BFE2EEA59}" type="parTrans" cxnId="{F13841E3-D0C4-450F-B979-F55F0650937C}">
      <dgm:prSet/>
      <dgm:spPr/>
      <dgm:t>
        <a:bodyPr/>
        <a:lstStyle/>
        <a:p>
          <a:endParaRPr lang="th-TH" sz="36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8654F1A-4C4D-43A8-9FC3-9F432A3DCD17}" type="sibTrans" cxnId="{F13841E3-D0C4-450F-B979-F55F0650937C}">
      <dgm:prSet/>
      <dgm:spPr/>
      <dgm:t>
        <a:bodyPr/>
        <a:lstStyle/>
        <a:p>
          <a:endParaRPr lang="th-TH" sz="36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40F5F9C-83D2-4414-ACD3-425DE5DCF6D5}">
      <dgm:prSet phldrT="[Text]" custT="1"/>
      <dgm:spPr/>
      <dgm:t>
        <a:bodyPr/>
        <a:lstStyle/>
        <a:p>
          <a:pPr algn="l"/>
          <a:r>
            <a:rPr lang="th-TH" sz="2000" b="1" dirty="0" smtClean="0">
              <a:latin typeface="Angsana New" panose="02020603050405020304" pitchFamily="18" charset="-34"/>
              <a:cs typeface="Angsana New" panose="02020603050405020304" pitchFamily="18" charset="-34"/>
            </a:rPr>
            <a:t>1. ประเมินเกษตรกรตามแบบประเมิน </a:t>
          </a:r>
          <a:r>
            <a:rPr lang="en-US" sz="2000" b="1" dirty="0" smtClean="0">
              <a:latin typeface="Angsana New" panose="02020603050405020304" pitchFamily="18" charset="-34"/>
              <a:cs typeface="Angsana New" panose="02020603050405020304" pitchFamily="18" charset="-34"/>
            </a:rPr>
            <a:t>SF </a:t>
          </a:r>
        </a:p>
        <a:p>
          <a:pPr algn="l"/>
          <a:r>
            <a:rPr lang="en-US" sz="2000" b="1" dirty="0" smtClean="0">
              <a:latin typeface="Angsana New" panose="02020603050405020304" pitchFamily="18" charset="-34"/>
              <a:cs typeface="Angsana New" panose="02020603050405020304" pitchFamily="18" charset="-34"/>
            </a:rPr>
            <a:t>2. </a:t>
          </a:r>
          <a:r>
            <a:rPr lang="th-TH" sz="2000" b="1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วิเคราะห์ศักยภาพเกษตรกร จัดทำแผนพัฒนาศักยภาพและแผนการผลิตรายบุคคล (</a:t>
          </a:r>
          <a:r>
            <a:rPr lang="en-US" sz="2000" b="1" dirty="0" smtClean="0">
              <a:latin typeface="Angsana New" panose="02020603050405020304" pitchFamily="18" charset="-34"/>
              <a:cs typeface="Angsana New" panose="02020603050405020304" pitchFamily="18" charset="-34"/>
            </a:rPr>
            <a:t>IFPP)</a:t>
          </a:r>
        </a:p>
        <a:p>
          <a:pPr algn="l"/>
          <a:r>
            <a:rPr lang="en-US" sz="2000" b="1" dirty="0" smtClean="0">
              <a:latin typeface="Angsana New" panose="02020603050405020304" pitchFamily="18" charset="-34"/>
              <a:cs typeface="Angsana New" panose="02020603050405020304" pitchFamily="18" charset="-34"/>
            </a:rPr>
            <a:t>3. </a:t>
          </a:r>
          <a:r>
            <a:rPr lang="th-TH" sz="2000" b="1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ถอดองค์ความรู้ </a:t>
          </a:r>
          <a:r>
            <a:rPr lang="en-US" sz="2000" b="1" dirty="0" smtClean="0">
              <a:latin typeface="Angsana New" panose="02020603050405020304" pitchFamily="18" charset="-34"/>
              <a:cs typeface="Angsana New" panose="02020603050405020304" pitchFamily="18" charset="-34"/>
            </a:rPr>
            <a:t>Smart Farmer </a:t>
          </a:r>
          <a:r>
            <a:rPr lang="th-TH" sz="2000" b="1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ต้นแบบ</a:t>
          </a:r>
          <a:endParaRPr lang="th-TH" sz="2000" b="1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760CB62D-555F-4D2B-BFA5-8CFEEFC670F6}" type="parTrans" cxnId="{982A571C-834E-41AA-A3F0-41C1E9D571BA}">
      <dgm:prSet/>
      <dgm:spPr/>
      <dgm:t>
        <a:bodyPr/>
        <a:lstStyle/>
        <a:p>
          <a:endParaRPr lang="th-TH" sz="36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6B03269-9532-4074-B453-9330B9EF36DD}" type="sibTrans" cxnId="{982A571C-834E-41AA-A3F0-41C1E9D571BA}">
      <dgm:prSet/>
      <dgm:spPr/>
      <dgm:t>
        <a:bodyPr/>
        <a:lstStyle/>
        <a:p>
          <a:endParaRPr lang="th-TH" sz="36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544D31F-6451-42A0-8CEA-C4B5F03B83E0}" type="pres">
      <dgm:prSet presAssocID="{B401C550-0592-441E-A5D7-919C15A7A5A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0D6BD756-EB2C-4EC7-ADCF-517766278E8F}" type="pres">
      <dgm:prSet presAssocID="{264D1791-6975-451F-BB9B-2E27023361E8}" presName="compNode" presStyleCnt="0"/>
      <dgm:spPr/>
    </dgm:pt>
    <dgm:pt modelId="{52E77919-5787-4183-A14E-EF0E4CF39C03}" type="pres">
      <dgm:prSet presAssocID="{264D1791-6975-451F-BB9B-2E27023361E8}" presName="aNode" presStyleLbl="bgShp" presStyleIdx="0" presStyleCnt="3"/>
      <dgm:spPr/>
      <dgm:t>
        <a:bodyPr/>
        <a:lstStyle/>
        <a:p>
          <a:endParaRPr lang="th-TH"/>
        </a:p>
      </dgm:t>
    </dgm:pt>
    <dgm:pt modelId="{3CA017B4-46BE-43FD-AEA1-0ECB48394BF7}" type="pres">
      <dgm:prSet presAssocID="{264D1791-6975-451F-BB9B-2E27023361E8}" presName="textNode" presStyleLbl="bgShp" presStyleIdx="0" presStyleCnt="3"/>
      <dgm:spPr/>
      <dgm:t>
        <a:bodyPr/>
        <a:lstStyle/>
        <a:p>
          <a:endParaRPr lang="th-TH"/>
        </a:p>
      </dgm:t>
    </dgm:pt>
    <dgm:pt modelId="{91524F90-7712-4926-9E62-DB6CD6D625DD}" type="pres">
      <dgm:prSet presAssocID="{264D1791-6975-451F-BB9B-2E27023361E8}" presName="compChildNode" presStyleCnt="0"/>
      <dgm:spPr/>
    </dgm:pt>
    <dgm:pt modelId="{B46FA3D1-F3C5-4FC5-9180-C1EA694ADAFE}" type="pres">
      <dgm:prSet presAssocID="{264D1791-6975-451F-BB9B-2E27023361E8}" presName="theInnerList" presStyleCnt="0"/>
      <dgm:spPr/>
    </dgm:pt>
    <dgm:pt modelId="{CEB29DC2-4DC5-4F43-B05C-DCA9266337A3}" type="pres">
      <dgm:prSet presAssocID="{01E04F74-37D7-4B6A-BF8B-397C4EF15E5B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86B3383-18A6-4783-A778-7D2C44ADC847}" type="pres">
      <dgm:prSet presAssocID="{264D1791-6975-451F-BB9B-2E27023361E8}" presName="aSpace" presStyleCnt="0"/>
      <dgm:spPr/>
    </dgm:pt>
    <dgm:pt modelId="{65B87D55-0103-4E94-A608-4B69F3BDB186}" type="pres">
      <dgm:prSet presAssocID="{0C45AF3F-7319-44D0-B30A-97B508897DE1}" presName="compNode" presStyleCnt="0"/>
      <dgm:spPr/>
    </dgm:pt>
    <dgm:pt modelId="{F6F11632-B4F6-4BE8-84D7-0DB681343E29}" type="pres">
      <dgm:prSet presAssocID="{0C45AF3F-7319-44D0-B30A-97B508897DE1}" presName="aNode" presStyleLbl="bgShp" presStyleIdx="1" presStyleCnt="3"/>
      <dgm:spPr/>
      <dgm:t>
        <a:bodyPr/>
        <a:lstStyle/>
        <a:p>
          <a:endParaRPr lang="th-TH"/>
        </a:p>
      </dgm:t>
    </dgm:pt>
    <dgm:pt modelId="{792148AE-4F19-4806-9651-0CF7576583F4}" type="pres">
      <dgm:prSet presAssocID="{0C45AF3F-7319-44D0-B30A-97B508897DE1}" presName="textNode" presStyleLbl="bgShp" presStyleIdx="1" presStyleCnt="3"/>
      <dgm:spPr/>
      <dgm:t>
        <a:bodyPr/>
        <a:lstStyle/>
        <a:p>
          <a:endParaRPr lang="th-TH"/>
        </a:p>
      </dgm:t>
    </dgm:pt>
    <dgm:pt modelId="{9720267A-96A9-4075-8FA6-0E5520E8B07D}" type="pres">
      <dgm:prSet presAssocID="{0C45AF3F-7319-44D0-B30A-97B508897DE1}" presName="compChildNode" presStyleCnt="0"/>
      <dgm:spPr/>
    </dgm:pt>
    <dgm:pt modelId="{75AD3162-DCB9-479C-8096-DCF4A8A5D926}" type="pres">
      <dgm:prSet presAssocID="{0C45AF3F-7319-44D0-B30A-97B508897DE1}" presName="theInnerList" presStyleCnt="0"/>
      <dgm:spPr/>
    </dgm:pt>
    <dgm:pt modelId="{AA72D052-1204-4CCF-B87F-1B5D8ED726C0}" type="pres">
      <dgm:prSet presAssocID="{6772D02E-8B67-40D6-8A6B-3CC279D7A770}" presName="childNode" presStyleLbl="node1" presStyleIdx="1" presStyleCnt="4" custScaleX="116584" custLinFactNeighborX="-479" custLinFactNeighborY="1732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A154C70-EA75-45F8-A426-4B94FD4A7C04}" type="pres">
      <dgm:prSet presAssocID="{6772D02E-8B67-40D6-8A6B-3CC279D7A770}" presName="aSpace2" presStyleCnt="0"/>
      <dgm:spPr/>
    </dgm:pt>
    <dgm:pt modelId="{9628784D-7082-4222-8AAF-1BB1C91C3C4D}" type="pres">
      <dgm:prSet presAssocID="{6F4B1CD9-A3A5-4E01-BBC6-93906D61FE11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A06B2F7-9F37-420D-B8FA-811D9BC9C2F8}" type="pres">
      <dgm:prSet presAssocID="{0C45AF3F-7319-44D0-B30A-97B508897DE1}" presName="aSpace" presStyleCnt="0"/>
      <dgm:spPr/>
    </dgm:pt>
    <dgm:pt modelId="{45BCD142-78AD-4C8B-9FB1-AB673AECBF41}" type="pres">
      <dgm:prSet presAssocID="{1886DC1D-926D-4CFD-9FE9-03FB5E964EF6}" presName="compNode" presStyleCnt="0"/>
      <dgm:spPr/>
    </dgm:pt>
    <dgm:pt modelId="{35106441-1CCA-4F49-AE2C-DDCD9AC1BEEE}" type="pres">
      <dgm:prSet presAssocID="{1886DC1D-926D-4CFD-9FE9-03FB5E964EF6}" presName="aNode" presStyleLbl="bgShp" presStyleIdx="2" presStyleCnt="3" custScaleX="114669" custLinFactNeighborX="-4898" custLinFactNeighborY="2267"/>
      <dgm:spPr/>
      <dgm:t>
        <a:bodyPr/>
        <a:lstStyle/>
        <a:p>
          <a:endParaRPr lang="th-TH"/>
        </a:p>
      </dgm:t>
    </dgm:pt>
    <dgm:pt modelId="{06352170-A7D6-44AA-A8EF-B969B25493E1}" type="pres">
      <dgm:prSet presAssocID="{1886DC1D-926D-4CFD-9FE9-03FB5E964EF6}" presName="textNode" presStyleLbl="bgShp" presStyleIdx="2" presStyleCnt="3"/>
      <dgm:spPr/>
      <dgm:t>
        <a:bodyPr/>
        <a:lstStyle/>
        <a:p>
          <a:endParaRPr lang="th-TH"/>
        </a:p>
      </dgm:t>
    </dgm:pt>
    <dgm:pt modelId="{BF7B0D19-DE65-4B0E-96ED-860CEC207AD1}" type="pres">
      <dgm:prSet presAssocID="{1886DC1D-926D-4CFD-9FE9-03FB5E964EF6}" presName="compChildNode" presStyleCnt="0"/>
      <dgm:spPr/>
    </dgm:pt>
    <dgm:pt modelId="{1DB109F0-6542-4A80-BBF5-354F53CFDCD5}" type="pres">
      <dgm:prSet presAssocID="{1886DC1D-926D-4CFD-9FE9-03FB5E964EF6}" presName="theInnerList" presStyleCnt="0"/>
      <dgm:spPr/>
    </dgm:pt>
    <dgm:pt modelId="{505E96BE-3733-4C67-B314-B1B48B1D0A8E}" type="pres">
      <dgm:prSet presAssocID="{A40F5F9C-83D2-4414-ACD3-425DE5DCF6D5}" presName="childNode" presStyleLbl="node1" presStyleIdx="3" presStyleCnt="4" custScaleY="11689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263A77E0-E3B2-4319-836A-1DEF85485435}" type="presOf" srcId="{264D1791-6975-451F-BB9B-2E27023361E8}" destId="{3CA017B4-46BE-43FD-AEA1-0ECB48394BF7}" srcOrd="1" destOrd="0" presId="urn:microsoft.com/office/officeart/2005/8/layout/lProcess2"/>
    <dgm:cxn modelId="{1BF23657-4087-4225-BA22-2A76B58D4AFF}" type="presOf" srcId="{6772D02E-8B67-40D6-8A6B-3CC279D7A770}" destId="{AA72D052-1204-4CCF-B87F-1B5D8ED726C0}" srcOrd="0" destOrd="0" presId="urn:microsoft.com/office/officeart/2005/8/layout/lProcess2"/>
    <dgm:cxn modelId="{791482F6-1885-4B93-AA6B-D6B340BF4F39}" type="presOf" srcId="{264D1791-6975-451F-BB9B-2E27023361E8}" destId="{52E77919-5787-4183-A14E-EF0E4CF39C03}" srcOrd="0" destOrd="0" presId="urn:microsoft.com/office/officeart/2005/8/layout/lProcess2"/>
    <dgm:cxn modelId="{BDFB6BA6-2437-4BD0-90B0-BF958DBAF643}" type="presOf" srcId="{01E04F74-37D7-4B6A-BF8B-397C4EF15E5B}" destId="{CEB29DC2-4DC5-4F43-B05C-DCA9266337A3}" srcOrd="0" destOrd="0" presId="urn:microsoft.com/office/officeart/2005/8/layout/lProcess2"/>
    <dgm:cxn modelId="{497635E0-269B-480C-9705-EDD7BD8F281A}" srcId="{B401C550-0592-441E-A5D7-919C15A7A5A0}" destId="{0C45AF3F-7319-44D0-B30A-97B508897DE1}" srcOrd="1" destOrd="0" parTransId="{AFF8F102-4E1B-4540-827A-397E63B980D7}" sibTransId="{667BFE1E-02D1-4C70-BA1D-6A07ECB9E3A3}"/>
    <dgm:cxn modelId="{0387AC08-F923-490E-A5BF-3BD2B08492E2}" type="presOf" srcId="{1886DC1D-926D-4CFD-9FE9-03FB5E964EF6}" destId="{06352170-A7D6-44AA-A8EF-B969B25493E1}" srcOrd="1" destOrd="0" presId="urn:microsoft.com/office/officeart/2005/8/layout/lProcess2"/>
    <dgm:cxn modelId="{59381B78-0802-4993-B36D-067E50611FE1}" type="presOf" srcId="{6F4B1CD9-A3A5-4E01-BBC6-93906D61FE11}" destId="{9628784D-7082-4222-8AAF-1BB1C91C3C4D}" srcOrd="0" destOrd="0" presId="urn:microsoft.com/office/officeart/2005/8/layout/lProcess2"/>
    <dgm:cxn modelId="{36123C10-6121-441C-96BB-992FAAAEAC18}" srcId="{0C45AF3F-7319-44D0-B30A-97B508897DE1}" destId="{6772D02E-8B67-40D6-8A6B-3CC279D7A770}" srcOrd="0" destOrd="0" parTransId="{F01B3461-05B9-4145-AD59-354C4D4AA2B6}" sibTransId="{B7514779-D626-4798-9252-4984A6B2D7AA}"/>
    <dgm:cxn modelId="{982A571C-834E-41AA-A3F0-41C1E9D571BA}" srcId="{1886DC1D-926D-4CFD-9FE9-03FB5E964EF6}" destId="{A40F5F9C-83D2-4414-ACD3-425DE5DCF6D5}" srcOrd="0" destOrd="0" parTransId="{760CB62D-555F-4D2B-BFA5-8CFEEFC670F6}" sibTransId="{86B03269-9532-4074-B453-9330B9EF36DD}"/>
    <dgm:cxn modelId="{5946F1F1-AB26-4A34-BD21-43A2849AFEB5}" type="presOf" srcId="{A40F5F9C-83D2-4414-ACD3-425DE5DCF6D5}" destId="{505E96BE-3733-4C67-B314-B1B48B1D0A8E}" srcOrd="0" destOrd="0" presId="urn:microsoft.com/office/officeart/2005/8/layout/lProcess2"/>
    <dgm:cxn modelId="{07CF6836-27D2-49B6-954C-504EE595EC0B}" srcId="{B401C550-0592-441E-A5D7-919C15A7A5A0}" destId="{264D1791-6975-451F-BB9B-2E27023361E8}" srcOrd="0" destOrd="0" parTransId="{3812933F-8BA9-448C-902B-0CCBF05B04A0}" sibTransId="{C115BA71-9F53-4248-81B9-771A17AE7146}"/>
    <dgm:cxn modelId="{3821F531-3C86-424F-857B-DA3502B40AD2}" type="presOf" srcId="{B401C550-0592-441E-A5D7-919C15A7A5A0}" destId="{E544D31F-6451-42A0-8CEA-C4B5F03B83E0}" srcOrd="0" destOrd="0" presId="urn:microsoft.com/office/officeart/2005/8/layout/lProcess2"/>
    <dgm:cxn modelId="{F13841E3-D0C4-450F-B979-F55F0650937C}" srcId="{B401C550-0592-441E-A5D7-919C15A7A5A0}" destId="{1886DC1D-926D-4CFD-9FE9-03FB5E964EF6}" srcOrd="2" destOrd="0" parTransId="{B4288507-7920-4A95-9EC6-312BFE2EEA59}" sibTransId="{E8654F1A-4C4D-43A8-9FC3-9F432A3DCD17}"/>
    <dgm:cxn modelId="{A766A932-0B4C-4E65-AEB6-92B9216842A0}" srcId="{0C45AF3F-7319-44D0-B30A-97B508897DE1}" destId="{6F4B1CD9-A3A5-4E01-BBC6-93906D61FE11}" srcOrd="1" destOrd="0" parTransId="{7849626F-62D5-45BD-8CC7-3A8E40B742C5}" sibTransId="{6287F070-98C3-4C70-833F-60E02859188A}"/>
    <dgm:cxn modelId="{9CF312AC-7C6B-4185-9D7B-D23473F72518}" type="presOf" srcId="{1886DC1D-926D-4CFD-9FE9-03FB5E964EF6}" destId="{35106441-1CCA-4F49-AE2C-DDCD9AC1BEEE}" srcOrd="0" destOrd="0" presId="urn:microsoft.com/office/officeart/2005/8/layout/lProcess2"/>
    <dgm:cxn modelId="{71E74643-5523-478E-AE45-50238013C455}" type="presOf" srcId="{0C45AF3F-7319-44D0-B30A-97B508897DE1}" destId="{792148AE-4F19-4806-9651-0CF7576583F4}" srcOrd="1" destOrd="0" presId="urn:microsoft.com/office/officeart/2005/8/layout/lProcess2"/>
    <dgm:cxn modelId="{CE4164CD-7FF5-4FD9-8B59-F0CE394F63D1}" srcId="{264D1791-6975-451F-BB9B-2E27023361E8}" destId="{01E04F74-37D7-4B6A-BF8B-397C4EF15E5B}" srcOrd="0" destOrd="0" parTransId="{13F34069-F8B4-4704-A065-96E48EB42518}" sibTransId="{B1202F82-DA6D-49B4-83DE-654789649635}"/>
    <dgm:cxn modelId="{DE3CB556-4182-4BC6-9C09-2C0592DB7DE0}" type="presOf" srcId="{0C45AF3F-7319-44D0-B30A-97B508897DE1}" destId="{F6F11632-B4F6-4BE8-84D7-0DB681343E29}" srcOrd="0" destOrd="0" presId="urn:microsoft.com/office/officeart/2005/8/layout/lProcess2"/>
    <dgm:cxn modelId="{1E09ED7B-AB8B-4B26-977C-F7E6D32D5FF5}" type="presParOf" srcId="{E544D31F-6451-42A0-8CEA-C4B5F03B83E0}" destId="{0D6BD756-EB2C-4EC7-ADCF-517766278E8F}" srcOrd="0" destOrd="0" presId="urn:microsoft.com/office/officeart/2005/8/layout/lProcess2"/>
    <dgm:cxn modelId="{77CB2B08-3F1D-471C-8E6B-BFBE4C616ECB}" type="presParOf" srcId="{0D6BD756-EB2C-4EC7-ADCF-517766278E8F}" destId="{52E77919-5787-4183-A14E-EF0E4CF39C03}" srcOrd="0" destOrd="0" presId="urn:microsoft.com/office/officeart/2005/8/layout/lProcess2"/>
    <dgm:cxn modelId="{BFA1C394-213E-4B88-9701-E0BFC540CBFA}" type="presParOf" srcId="{0D6BD756-EB2C-4EC7-ADCF-517766278E8F}" destId="{3CA017B4-46BE-43FD-AEA1-0ECB48394BF7}" srcOrd="1" destOrd="0" presId="urn:microsoft.com/office/officeart/2005/8/layout/lProcess2"/>
    <dgm:cxn modelId="{2BE4B23F-C844-4DC0-BD26-E8E74AA8BA1A}" type="presParOf" srcId="{0D6BD756-EB2C-4EC7-ADCF-517766278E8F}" destId="{91524F90-7712-4926-9E62-DB6CD6D625DD}" srcOrd="2" destOrd="0" presId="urn:microsoft.com/office/officeart/2005/8/layout/lProcess2"/>
    <dgm:cxn modelId="{95C60A14-0999-44B8-8C58-4547D2CB2AD1}" type="presParOf" srcId="{91524F90-7712-4926-9E62-DB6CD6D625DD}" destId="{B46FA3D1-F3C5-4FC5-9180-C1EA694ADAFE}" srcOrd="0" destOrd="0" presId="urn:microsoft.com/office/officeart/2005/8/layout/lProcess2"/>
    <dgm:cxn modelId="{30DDE3C4-FD91-4774-AE0F-FF1A6D7F3B61}" type="presParOf" srcId="{B46FA3D1-F3C5-4FC5-9180-C1EA694ADAFE}" destId="{CEB29DC2-4DC5-4F43-B05C-DCA9266337A3}" srcOrd="0" destOrd="0" presId="urn:microsoft.com/office/officeart/2005/8/layout/lProcess2"/>
    <dgm:cxn modelId="{5E5AD734-0DC5-43FC-9771-431FDA8B4D1A}" type="presParOf" srcId="{E544D31F-6451-42A0-8CEA-C4B5F03B83E0}" destId="{C86B3383-18A6-4783-A778-7D2C44ADC847}" srcOrd="1" destOrd="0" presId="urn:microsoft.com/office/officeart/2005/8/layout/lProcess2"/>
    <dgm:cxn modelId="{5142AD1E-739A-43DB-8B52-30F1E0FB1F24}" type="presParOf" srcId="{E544D31F-6451-42A0-8CEA-C4B5F03B83E0}" destId="{65B87D55-0103-4E94-A608-4B69F3BDB186}" srcOrd="2" destOrd="0" presId="urn:microsoft.com/office/officeart/2005/8/layout/lProcess2"/>
    <dgm:cxn modelId="{CF7A96C4-F15A-44C8-AC9A-F4E828D3F1C9}" type="presParOf" srcId="{65B87D55-0103-4E94-A608-4B69F3BDB186}" destId="{F6F11632-B4F6-4BE8-84D7-0DB681343E29}" srcOrd="0" destOrd="0" presId="urn:microsoft.com/office/officeart/2005/8/layout/lProcess2"/>
    <dgm:cxn modelId="{CBB1DE76-C596-4A7A-94B2-DB3A2A0DBEB4}" type="presParOf" srcId="{65B87D55-0103-4E94-A608-4B69F3BDB186}" destId="{792148AE-4F19-4806-9651-0CF7576583F4}" srcOrd="1" destOrd="0" presId="urn:microsoft.com/office/officeart/2005/8/layout/lProcess2"/>
    <dgm:cxn modelId="{07AC9D1C-65B9-4BB1-8600-A563012AF179}" type="presParOf" srcId="{65B87D55-0103-4E94-A608-4B69F3BDB186}" destId="{9720267A-96A9-4075-8FA6-0E5520E8B07D}" srcOrd="2" destOrd="0" presId="urn:microsoft.com/office/officeart/2005/8/layout/lProcess2"/>
    <dgm:cxn modelId="{B8BA6F34-DFFA-4023-AB0B-27D4CC719FDE}" type="presParOf" srcId="{9720267A-96A9-4075-8FA6-0E5520E8B07D}" destId="{75AD3162-DCB9-479C-8096-DCF4A8A5D926}" srcOrd="0" destOrd="0" presId="urn:microsoft.com/office/officeart/2005/8/layout/lProcess2"/>
    <dgm:cxn modelId="{578CDA7A-C71F-4BBA-BD15-4C11623E6F5F}" type="presParOf" srcId="{75AD3162-DCB9-479C-8096-DCF4A8A5D926}" destId="{AA72D052-1204-4CCF-B87F-1B5D8ED726C0}" srcOrd="0" destOrd="0" presId="urn:microsoft.com/office/officeart/2005/8/layout/lProcess2"/>
    <dgm:cxn modelId="{9E5AE448-72FD-46DB-ADC7-D02900395F03}" type="presParOf" srcId="{75AD3162-DCB9-479C-8096-DCF4A8A5D926}" destId="{CA154C70-EA75-45F8-A426-4B94FD4A7C04}" srcOrd="1" destOrd="0" presId="urn:microsoft.com/office/officeart/2005/8/layout/lProcess2"/>
    <dgm:cxn modelId="{BC0C86ED-81FD-40CC-9964-72497164FD1C}" type="presParOf" srcId="{75AD3162-DCB9-479C-8096-DCF4A8A5D926}" destId="{9628784D-7082-4222-8AAF-1BB1C91C3C4D}" srcOrd="2" destOrd="0" presId="urn:microsoft.com/office/officeart/2005/8/layout/lProcess2"/>
    <dgm:cxn modelId="{B47155D7-572A-4443-90BA-884DD0F0C8D3}" type="presParOf" srcId="{E544D31F-6451-42A0-8CEA-C4B5F03B83E0}" destId="{1A06B2F7-9F37-420D-B8FA-811D9BC9C2F8}" srcOrd="3" destOrd="0" presId="urn:microsoft.com/office/officeart/2005/8/layout/lProcess2"/>
    <dgm:cxn modelId="{BF4A9E75-5363-473E-8BCF-E1EE3B32C031}" type="presParOf" srcId="{E544D31F-6451-42A0-8CEA-C4B5F03B83E0}" destId="{45BCD142-78AD-4C8B-9FB1-AB673AECBF41}" srcOrd="4" destOrd="0" presId="urn:microsoft.com/office/officeart/2005/8/layout/lProcess2"/>
    <dgm:cxn modelId="{A17E2263-50FE-4773-B4A1-7B38D1878C93}" type="presParOf" srcId="{45BCD142-78AD-4C8B-9FB1-AB673AECBF41}" destId="{35106441-1CCA-4F49-AE2C-DDCD9AC1BEEE}" srcOrd="0" destOrd="0" presId="urn:microsoft.com/office/officeart/2005/8/layout/lProcess2"/>
    <dgm:cxn modelId="{1156E654-4DB6-41D5-85F9-5F985B16835A}" type="presParOf" srcId="{45BCD142-78AD-4C8B-9FB1-AB673AECBF41}" destId="{06352170-A7D6-44AA-A8EF-B969B25493E1}" srcOrd="1" destOrd="0" presId="urn:microsoft.com/office/officeart/2005/8/layout/lProcess2"/>
    <dgm:cxn modelId="{C17632A0-F6E6-4D1C-B6C4-DDE9FFBB6871}" type="presParOf" srcId="{45BCD142-78AD-4C8B-9FB1-AB673AECBF41}" destId="{BF7B0D19-DE65-4B0E-96ED-860CEC207AD1}" srcOrd="2" destOrd="0" presId="urn:microsoft.com/office/officeart/2005/8/layout/lProcess2"/>
    <dgm:cxn modelId="{764A3920-0922-4E9F-B42E-4CDD08DFA8A3}" type="presParOf" srcId="{BF7B0D19-DE65-4B0E-96ED-860CEC207AD1}" destId="{1DB109F0-6542-4A80-BBF5-354F53CFDCD5}" srcOrd="0" destOrd="0" presId="urn:microsoft.com/office/officeart/2005/8/layout/lProcess2"/>
    <dgm:cxn modelId="{BC6C1B8E-8AD3-425D-9778-5BDCAF1922E6}" type="presParOf" srcId="{1DB109F0-6542-4A80-BBF5-354F53CFDCD5}" destId="{505E96BE-3733-4C67-B314-B1B48B1D0A8E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401C550-0592-441E-A5D7-919C15A7A5A0}" type="doc">
      <dgm:prSet loTypeId="urn:microsoft.com/office/officeart/2005/8/layout/lProcess2" loCatId="list" qsTypeId="urn:microsoft.com/office/officeart/2005/8/quickstyle/3d2" qsCatId="3D" csTypeId="urn:microsoft.com/office/officeart/2005/8/colors/accent4_3" csCatId="accent4" phldr="1"/>
      <dgm:spPr/>
      <dgm:t>
        <a:bodyPr/>
        <a:lstStyle/>
        <a:p>
          <a:endParaRPr lang="th-TH"/>
        </a:p>
      </dgm:t>
    </dgm:pt>
    <dgm:pt modelId="{264D1791-6975-451F-BB9B-2E27023361E8}">
      <dgm:prSet phldrT="[Text]" custT="1"/>
      <dgm:spPr/>
      <dgm:t>
        <a:bodyPr/>
        <a:lstStyle/>
        <a:p>
          <a:r>
            <a:rPr lang="th-TH" sz="40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เกษตรกรเป้าหมาย</a:t>
          </a:r>
          <a:endParaRPr lang="th-TH" sz="40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812933F-8BA9-448C-902B-0CCBF05B04A0}" type="parTrans" cxnId="{07CF6836-27D2-49B6-954C-504EE595EC0B}">
      <dgm:prSet/>
      <dgm:spPr/>
      <dgm:t>
        <a:bodyPr/>
        <a:lstStyle/>
        <a:p>
          <a:endParaRPr lang="th-TH" sz="36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115BA71-9F53-4248-81B9-771A17AE7146}" type="sibTrans" cxnId="{07CF6836-27D2-49B6-954C-504EE595EC0B}">
      <dgm:prSet/>
      <dgm:spPr/>
      <dgm:t>
        <a:bodyPr/>
        <a:lstStyle/>
        <a:p>
          <a:endParaRPr lang="th-TH" sz="36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1E04F74-37D7-4B6A-BF8B-397C4EF15E5B}">
      <dgm:prSet phldrT="[Text]" custT="1"/>
      <dgm:spPr/>
      <dgm:t>
        <a:bodyPr/>
        <a:lstStyle/>
        <a:p>
          <a:r>
            <a:rPr lang="th-TH" sz="3200" b="1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เกษตรกรที่ผ่านการประเมินเป็น</a:t>
          </a:r>
          <a:r>
            <a:rPr lang="en-US" sz="3200" b="1" dirty="0" smtClean="0">
              <a:latin typeface="Angsana New" panose="02020603050405020304" pitchFamily="18" charset="-34"/>
              <a:cs typeface="Angsana New" panose="02020603050405020304" pitchFamily="18" charset="-34"/>
            </a:rPr>
            <a:t>      Smart Farmer </a:t>
          </a:r>
          <a:r>
            <a:rPr lang="th-TH" sz="3200" b="1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ต้นแบบ            จากกิจกรรมที่ 1 </a:t>
          </a:r>
        </a:p>
        <a:p>
          <a:r>
            <a:rPr lang="th-TH" sz="3200" b="1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จำนวน 40 ราย</a:t>
          </a:r>
        </a:p>
      </dgm:t>
    </dgm:pt>
    <dgm:pt modelId="{13F34069-F8B4-4704-A065-96E48EB42518}" type="parTrans" cxnId="{CE4164CD-7FF5-4FD9-8B59-F0CE394F63D1}">
      <dgm:prSet/>
      <dgm:spPr/>
      <dgm:t>
        <a:bodyPr/>
        <a:lstStyle/>
        <a:p>
          <a:endParaRPr lang="th-TH" sz="36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1202F82-DA6D-49B4-83DE-654789649635}" type="sibTrans" cxnId="{CE4164CD-7FF5-4FD9-8B59-F0CE394F63D1}">
      <dgm:prSet/>
      <dgm:spPr/>
      <dgm:t>
        <a:bodyPr/>
        <a:lstStyle/>
        <a:p>
          <a:endParaRPr lang="th-TH" sz="36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C45AF3F-7319-44D0-B30A-97B508897DE1}">
      <dgm:prSet phldrT="[Text]" custT="1"/>
      <dgm:spPr/>
      <dgm:t>
        <a:bodyPr/>
        <a:lstStyle/>
        <a:p>
          <a:r>
            <a:rPr lang="th-TH" sz="40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พื้นที่เป้าหมาย</a:t>
          </a:r>
          <a:endParaRPr lang="th-TH" sz="40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FF8F102-4E1B-4540-827A-397E63B980D7}" type="parTrans" cxnId="{497635E0-269B-480C-9705-EDD7BD8F281A}">
      <dgm:prSet/>
      <dgm:spPr/>
      <dgm:t>
        <a:bodyPr/>
        <a:lstStyle/>
        <a:p>
          <a:endParaRPr lang="th-TH" sz="36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67BFE1E-02D1-4C70-BA1D-6A07ECB9E3A3}" type="sibTrans" cxnId="{497635E0-269B-480C-9705-EDD7BD8F281A}">
      <dgm:prSet/>
      <dgm:spPr/>
      <dgm:t>
        <a:bodyPr/>
        <a:lstStyle/>
        <a:p>
          <a:endParaRPr lang="th-TH" sz="36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886DC1D-926D-4CFD-9FE9-03FB5E964EF6}">
      <dgm:prSet phldrT="[Text]" custT="1"/>
      <dgm:spPr/>
      <dgm:t>
        <a:bodyPr/>
        <a:lstStyle/>
        <a:p>
          <a:r>
            <a:rPr lang="th-TH" sz="40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การดำเนินงาน</a:t>
          </a:r>
          <a:endParaRPr lang="th-TH" sz="40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4288507-7920-4A95-9EC6-312BFE2EEA59}" type="parTrans" cxnId="{F13841E3-D0C4-450F-B979-F55F0650937C}">
      <dgm:prSet/>
      <dgm:spPr/>
      <dgm:t>
        <a:bodyPr/>
        <a:lstStyle/>
        <a:p>
          <a:endParaRPr lang="th-TH" sz="36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8654F1A-4C4D-43A8-9FC3-9F432A3DCD17}" type="sibTrans" cxnId="{F13841E3-D0C4-450F-B979-F55F0650937C}">
      <dgm:prSet/>
      <dgm:spPr/>
      <dgm:t>
        <a:bodyPr/>
        <a:lstStyle/>
        <a:p>
          <a:endParaRPr lang="th-TH" sz="36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40F5F9C-83D2-4414-ACD3-425DE5DCF6D5}">
      <dgm:prSet phldrT="[Text]" custT="1"/>
      <dgm:spPr/>
      <dgm:t>
        <a:bodyPr/>
        <a:lstStyle/>
        <a:p>
          <a:pPr algn="l"/>
          <a:r>
            <a:rPr lang="th-TH" sz="20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1. สัมมนาเครือข่าย </a:t>
          </a:r>
          <a:r>
            <a:rPr lang="en-US" sz="20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Smart Farmer </a:t>
          </a:r>
          <a:r>
            <a:rPr lang="th-TH" sz="20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ต้นแบบ ระดับจังหวัด เน้นการแลกเปลี่ยนแนวคิดการจัดทำแผนพัฒนาศักยภาพรายบุคคล และแผนการผลิตรายบุคคล </a:t>
          </a:r>
          <a:r>
            <a:rPr lang="en-US" sz="20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(IFPP) </a:t>
          </a:r>
          <a:r>
            <a:rPr lang="th-TH" sz="20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เพื่อนำไปใช้ในการปฏิบัติจริง</a:t>
          </a:r>
        </a:p>
        <a:p>
          <a:pPr algn="l"/>
          <a:r>
            <a:rPr lang="th-TH" sz="20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2. สร้างเครือข่าย </a:t>
          </a:r>
          <a:r>
            <a:rPr lang="en-US" sz="20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Smart Farmer </a:t>
          </a:r>
          <a:r>
            <a:rPr lang="th-TH" sz="20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ต้นแบบ เพื่อเป็นต้นแบบให้เกษตรกรรายอื่นๆ</a:t>
          </a:r>
          <a:endParaRPr lang="en-US" sz="2000" b="1" dirty="0" smtClean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60CB62D-555F-4D2B-BFA5-8CFEEFC670F6}" type="parTrans" cxnId="{982A571C-834E-41AA-A3F0-41C1E9D571BA}">
      <dgm:prSet/>
      <dgm:spPr/>
      <dgm:t>
        <a:bodyPr/>
        <a:lstStyle/>
        <a:p>
          <a:endParaRPr lang="th-TH" sz="36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6B03269-9532-4074-B453-9330B9EF36DD}" type="sibTrans" cxnId="{982A571C-834E-41AA-A3F0-41C1E9D571BA}">
      <dgm:prSet/>
      <dgm:spPr/>
      <dgm:t>
        <a:bodyPr/>
        <a:lstStyle/>
        <a:p>
          <a:endParaRPr lang="th-TH" sz="36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772D02E-8B67-40D6-8A6B-3CC279D7A770}">
      <dgm:prSet phldrT="[Text]" custT="1"/>
      <dgm:spPr/>
      <dgm:t>
        <a:bodyPr/>
        <a:lstStyle/>
        <a:p>
          <a:r>
            <a:rPr lang="th-TH" sz="2800" b="1" dirty="0" smtClean="0">
              <a:latin typeface="Angsana New" panose="02020603050405020304" pitchFamily="18" charset="-34"/>
              <a:cs typeface="Angsana New" panose="02020603050405020304" pitchFamily="18" charset="-34"/>
            </a:rPr>
            <a:t>4 อำเภอ</a:t>
          </a:r>
        </a:p>
        <a:p>
          <a:r>
            <a:rPr lang="th-TH" sz="2800" b="1" dirty="0" smtClean="0">
              <a:latin typeface="Angsana New" panose="02020603050405020304" pitchFamily="18" charset="-34"/>
              <a:cs typeface="Angsana New" panose="02020603050405020304" pitchFamily="18" charset="-34"/>
            </a:rPr>
            <a:t>(สูงเม่น /วังชิ้น/สอง/หนองม่วงไข่)</a:t>
          </a:r>
          <a:endParaRPr lang="th-TH" sz="2800" b="1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B7514779-D626-4798-9252-4984A6B2D7AA}" type="sibTrans" cxnId="{36123C10-6121-441C-96BB-992FAAAEAC18}">
      <dgm:prSet/>
      <dgm:spPr/>
      <dgm:t>
        <a:bodyPr/>
        <a:lstStyle/>
        <a:p>
          <a:endParaRPr lang="th-TH" sz="36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01B3461-05B9-4145-AD59-354C4D4AA2B6}" type="parTrans" cxnId="{36123C10-6121-441C-96BB-992FAAAEAC18}">
      <dgm:prSet/>
      <dgm:spPr/>
      <dgm:t>
        <a:bodyPr/>
        <a:lstStyle/>
        <a:p>
          <a:endParaRPr lang="th-TH" sz="36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544D31F-6451-42A0-8CEA-C4B5F03B83E0}" type="pres">
      <dgm:prSet presAssocID="{B401C550-0592-441E-A5D7-919C15A7A5A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0D6BD756-EB2C-4EC7-ADCF-517766278E8F}" type="pres">
      <dgm:prSet presAssocID="{264D1791-6975-451F-BB9B-2E27023361E8}" presName="compNode" presStyleCnt="0"/>
      <dgm:spPr/>
    </dgm:pt>
    <dgm:pt modelId="{52E77919-5787-4183-A14E-EF0E4CF39C03}" type="pres">
      <dgm:prSet presAssocID="{264D1791-6975-451F-BB9B-2E27023361E8}" presName="aNode" presStyleLbl="bgShp" presStyleIdx="0" presStyleCnt="3"/>
      <dgm:spPr/>
      <dgm:t>
        <a:bodyPr/>
        <a:lstStyle/>
        <a:p>
          <a:endParaRPr lang="th-TH"/>
        </a:p>
      </dgm:t>
    </dgm:pt>
    <dgm:pt modelId="{3CA017B4-46BE-43FD-AEA1-0ECB48394BF7}" type="pres">
      <dgm:prSet presAssocID="{264D1791-6975-451F-BB9B-2E27023361E8}" presName="textNode" presStyleLbl="bgShp" presStyleIdx="0" presStyleCnt="3"/>
      <dgm:spPr/>
      <dgm:t>
        <a:bodyPr/>
        <a:lstStyle/>
        <a:p>
          <a:endParaRPr lang="th-TH"/>
        </a:p>
      </dgm:t>
    </dgm:pt>
    <dgm:pt modelId="{91524F90-7712-4926-9E62-DB6CD6D625DD}" type="pres">
      <dgm:prSet presAssocID="{264D1791-6975-451F-BB9B-2E27023361E8}" presName="compChildNode" presStyleCnt="0"/>
      <dgm:spPr/>
    </dgm:pt>
    <dgm:pt modelId="{B46FA3D1-F3C5-4FC5-9180-C1EA694ADAFE}" type="pres">
      <dgm:prSet presAssocID="{264D1791-6975-451F-BB9B-2E27023361E8}" presName="theInnerList" presStyleCnt="0"/>
      <dgm:spPr/>
    </dgm:pt>
    <dgm:pt modelId="{CEB29DC2-4DC5-4F43-B05C-DCA9266337A3}" type="pres">
      <dgm:prSet presAssocID="{01E04F74-37D7-4B6A-BF8B-397C4EF15E5B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86B3383-18A6-4783-A778-7D2C44ADC847}" type="pres">
      <dgm:prSet presAssocID="{264D1791-6975-451F-BB9B-2E27023361E8}" presName="aSpace" presStyleCnt="0"/>
      <dgm:spPr/>
    </dgm:pt>
    <dgm:pt modelId="{65B87D55-0103-4E94-A608-4B69F3BDB186}" type="pres">
      <dgm:prSet presAssocID="{0C45AF3F-7319-44D0-B30A-97B508897DE1}" presName="compNode" presStyleCnt="0"/>
      <dgm:spPr/>
    </dgm:pt>
    <dgm:pt modelId="{F6F11632-B4F6-4BE8-84D7-0DB681343E29}" type="pres">
      <dgm:prSet presAssocID="{0C45AF3F-7319-44D0-B30A-97B508897DE1}" presName="aNode" presStyleLbl="bgShp" presStyleIdx="1" presStyleCnt="3"/>
      <dgm:spPr/>
      <dgm:t>
        <a:bodyPr/>
        <a:lstStyle/>
        <a:p>
          <a:endParaRPr lang="th-TH"/>
        </a:p>
      </dgm:t>
    </dgm:pt>
    <dgm:pt modelId="{792148AE-4F19-4806-9651-0CF7576583F4}" type="pres">
      <dgm:prSet presAssocID="{0C45AF3F-7319-44D0-B30A-97B508897DE1}" presName="textNode" presStyleLbl="bgShp" presStyleIdx="1" presStyleCnt="3"/>
      <dgm:spPr/>
      <dgm:t>
        <a:bodyPr/>
        <a:lstStyle/>
        <a:p>
          <a:endParaRPr lang="th-TH"/>
        </a:p>
      </dgm:t>
    </dgm:pt>
    <dgm:pt modelId="{9720267A-96A9-4075-8FA6-0E5520E8B07D}" type="pres">
      <dgm:prSet presAssocID="{0C45AF3F-7319-44D0-B30A-97B508897DE1}" presName="compChildNode" presStyleCnt="0"/>
      <dgm:spPr/>
    </dgm:pt>
    <dgm:pt modelId="{75AD3162-DCB9-479C-8096-DCF4A8A5D926}" type="pres">
      <dgm:prSet presAssocID="{0C45AF3F-7319-44D0-B30A-97B508897DE1}" presName="theInnerList" presStyleCnt="0"/>
      <dgm:spPr/>
    </dgm:pt>
    <dgm:pt modelId="{AA72D052-1204-4CCF-B87F-1B5D8ED726C0}" type="pres">
      <dgm:prSet presAssocID="{6772D02E-8B67-40D6-8A6B-3CC279D7A770}" presName="childNode" presStyleLbl="node1" presStyleIdx="1" presStyleCnt="3" custAng="10800000" custFlipVert="1" custScaleY="55069" custLinFactNeighborX="461" custLinFactNeighborY="-489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A06B2F7-9F37-420D-B8FA-811D9BC9C2F8}" type="pres">
      <dgm:prSet presAssocID="{0C45AF3F-7319-44D0-B30A-97B508897DE1}" presName="aSpace" presStyleCnt="0"/>
      <dgm:spPr/>
    </dgm:pt>
    <dgm:pt modelId="{45BCD142-78AD-4C8B-9FB1-AB673AECBF41}" type="pres">
      <dgm:prSet presAssocID="{1886DC1D-926D-4CFD-9FE9-03FB5E964EF6}" presName="compNode" presStyleCnt="0"/>
      <dgm:spPr/>
    </dgm:pt>
    <dgm:pt modelId="{35106441-1CCA-4F49-AE2C-DDCD9AC1BEEE}" type="pres">
      <dgm:prSet presAssocID="{1886DC1D-926D-4CFD-9FE9-03FB5E964EF6}" presName="aNode" presStyleLbl="bgShp" presStyleIdx="2" presStyleCnt="3" custScaleX="114669" custLinFactNeighborX="-4898" custLinFactNeighborY="2267"/>
      <dgm:spPr/>
      <dgm:t>
        <a:bodyPr/>
        <a:lstStyle/>
        <a:p>
          <a:endParaRPr lang="th-TH"/>
        </a:p>
      </dgm:t>
    </dgm:pt>
    <dgm:pt modelId="{06352170-A7D6-44AA-A8EF-B969B25493E1}" type="pres">
      <dgm:prSet presAssocID="{1886DC1D-926D-4CFD-9FE9-03FB5E964EF6}" presName="textNode" presStyleLbl="bgShp" presStyleIdx="2" presStyleCnt="3"/>
      <dgm:spPr/>
      <dgm:t>
        <a:bodyPr/>
        <a:lstStyle/>
        <a:p>
          <a:endParaRPr lang="th-TH"/>
        </a:p>
      </dgm:t>
    </dgm:pt>
    <dgm:pt modelId="{BF7B0D19-DE65-4B0E-96ED-860CEC207AD1}" type="pres">
      <dgm:prSet presAssocID="{1886DC1D-926D-4CFD-9FE9-03FB5E964EF6}" presName="compChildNode" presStyleCnt="0"/>
      <dgm:spPr/>
    </dgm:pt>
    <dgm:pt modelId="{1DB109F0-6542-4A80-BBF5-354F53CFDCD5}" type="pres">
      <dgm:prSet presAssocID="{1886DC1D-926D-4CFD-9FE9-03FB5E964EF6}" presName="theInnerList" presStyleCnt="0"/>
      <dgm:spPr/>
    </dgm:pt>
    <dgm:pt modelId="{505E96BE-3733-4C67-B314-B1B48B1D0A8E}" type="pres">
      <dgm:prSet presAssocID="{A40F5F9C-83D2-4414-ACD3-425DE5DCF6D5}" presName="childNode" presStyleLbl="node1" presStyleIdx="2" presStyleCnt="3" custScaleY="13579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497635E0-269B-480C-9705-EDD7BD8F281A}" srcId="{B401C550-0592-441E-A5D7-919C15A7A5A0}" destId="{0C45AF3F-7319-44D0-B30A-97B508897DE1}" srcOrd="1" destOrd="0" parTransId="{AFF8F102-4E1B-4540-827A-397E63B980D7}" sibTransId="{667BFE1E-02D1-4C70-BA1D-6A07ECB9E3A3}"/>
    <dgm:cxn modelId="{CFDE6F08-716C-42FD-AF76-AC4B6DCD6FEB}" type="presOf" srcId="{0C45AF3F-7319-44D0-B30A-97B508897DE1}" destId="{F6F11632-B4F6-4BE8-84D7-0DB681343E29}" srcOrd="0" destOrd="0" presId="urn:microsoft.com/office/officeart/2005/8/layout/lProcess2"/>
    <dgm:cxn modelId="{1A4898BE-D5FE-4561-9188-313C9C5B76A4}" type="presOf" srcId="{6772D02E-8B67-40D6-8A6B-3CC279D7A770}" destId="{AA72D052-1204-4CCF-B87F-1B5D8ED726C0}" srcOrd="0" destOrd="0" presId="urn:microsoft.com/office/officeart/2005/8/layout/lProcess2"/>
    <dgm:cxn modelId="{36123C10-6121-441C-96BB-992FAAAEAC18}" srcId="{0C45AF3F-7319-44D0-B30A-97B508897DE1}" destId="{6772D02E-8B67-40D6-8A6B-3CC279D7A770}" srcOrd="0" destOrd="0" parTransId="{F01B3461-05B9-4145-AD59-354C4D4AA2B6}" sibTransId="{B7514779-D626-4798-9252-4984A6B2D7AA}"/>
    <dgm:cxn modelId="{982A571C-834E-41AA-A3F0-41C1E9D571BA}" srcId="{1886DC1D-926D-4CFD-9FE9-03FB5E964EF6}" destId="{A40F5F9C-83D2-4414-ACD3-425DE5DCF6D5}" srcOrd="0" destOrd="0" parTransId="{760CB62D-555F-4D2B-BFA5-8CFEEFC670F6}" sibTransId="{86B03269-9532-4074-B453-9330B9EF36DD}"/>
    <dgm:cxn modelId="{07CF6836-27D2-49B6-954C-504EE595EC0B}" srcId="{B401C550-0592-441E-A5D7-919C15A7A5A0}" destId="{264D1791-6975-451F-BB9B-2E27023361E8}" srcOrd="0" destOrd="0" parTransId="{3812933F-8BA9-448C-902B-0CCBF05B04A0}" sibTransId="{C115BA71-9F53-4248-81B9-771A17AE7146}"/>
    <dgm:cxn modelId="{02F30796-31A8-47B3-813C-8E3A545FF0E9}" type="presOf" srcId="{264D1791-6975-451F-BB9B-2E27023361E8}" destId="{52E77919-5787-4183-A14E-EF0E4CF39C03}" srcOrd="0" destOrd="0" presId="urn:microsoft.com/office/officeart/2005/8/layout/lProcess2"/>
    <dgm:cxn modelId="{7BA3512D-77A9-4DD2-A05E-238EE31A52DD}" type="presOf" srcId="{A40F5F9C-83D2-4414-ACD3-425DE5DCF6D5}" destId="{505E96BE-3733-4C67-B314-B1B48B1D0A8E}" srcOrd="0" destOrd="0" presId="urn:microsoft.com/office/officeart/2005/8/layout/lProcess2"/>
    <dgm:cxn modelId="{49BBDC00-C54E-4463-9159-4D45F1E736A0}" type="presOf" srcId="{01E04F74-37D7-4B6A-BF8B-397C4EF15E5B}" destId="{CEB29DC2-4DC5-4F43-B05C-DCA9266337A3}" srcOrd="0" destOrd="0" presId="urn:microsoft.com/office/officeart/2005/8/layout/lProcess2"/>
    <dgm:cxn modelId="{F13841E3-D0C4-450F-B979-F55F0650937C}" srcId="{B401C550-0592-441E-A5D7-919C15A7A5A0}" destId="{1886DC1D-926D-4CFD-9FE9-03FB5E964EF6}" srcOrd="2" destOrd="0" parTransId="{B4288507-7920-4A95-9EC6-312BFE2EEA59}" sibTransId="{E8654F1A-4C4D-43A8-9FC3-9F432A3DCD17}"/>
    <dgm:cxn modelId="{A32919BA-0CF7-46B5-821C-D15D9904FF6D}" type="presOf" srcId="{0C45AF3F-7319-44D0-B30A-97B508897DE1}" destId="{792148AE-4F19-4806-9651-0CF7576583F4}" srcOrd="1" destOrd="0" presId="urn:microsoft.com/office/officeart/2005/8/layout/lProcess2"/>
    <dgm:cxn modelId="{0E3DAC4B-7D3A-4104-8F39-7E61E9FEA1EE}" type="presOf" srcId="{264D1791-6975-451F-BB9B-2E27023361E8}" destId="{3CA017B4-46BE-43FD-AEA1-0ECB48394BF7}" srcOrd="1" destOrd="0" presId="urn:microsoft.com/office/officeart/2005/8/layout/lProcess2"/>
    <dgm:cxn modelId="{CE4164CD-7FF5-4FD9-8B59-F0CE394F63D1}" srcId="{264D1791-6975-451F-BB9B-2E27023361E8}" destId="{01E04F74-37D7-4B6A-BF8B-397C4EF15E5B}" srcOrd="0" destOrd="0" parTransId="{13F34069-F8B4-4704-A065-96E48EB42518}" sibTransId="{B1202F82-DA6D-49B4-83DE-654789649635}"/>
    <dgm:cxn modelId="{8E632FE3-F7F0-495E-A386-6A3B11A6AA00}" type="presOf" srcId="{B401C550-0592-441E-A5D7-919C15A7A5A0}" destId="{E544D31F-6451-42A0-8CEA-C4B5F03B83E0}" srcOrd="0" destOrd="0" presId="urn:microsoft.com/office/officeart/2005/8/layout/lProcess2"/>
    <dgm:cxn modelId="{8362D0FC-D5EA-4AAF-8B08-46CAC6898E15}" type="presOf" srcId="{1886DC1D-926D-4CFD-9FE9-03FB5E964EF6}" destId="{06352170-A7D6-44AA-A8EF-B969B25493E1}" srcOrd="1" destOrd="0" presId="urn:microsoft.com/office/officeart/2005/8/layout/lProcess2"/>
    <dgm:cxn modelId="{E795B469-0D9C-40C2-90E3-085CFA533BCF}" type="presOf" srcId="{1886DC1D-926D-4CFD-9FE9-03FB5E964EF6}" destId="{35106441-1CCA-4F49-AE2C-DDCD9AC1BEEE}" srcOrd="0" destOrd="0" presId="urn:microsoft.com/office/officeart/2005/8/layout/lProcess2"/>
    <dgm:cxn modelId="{8A6F14D6-9A66-4B42-8041-47F1877C2597}" type="presParOf" srcId="{E544D31F-6451-42A0-8CEA-C4B5F03B83E0}" destId="{0D6BD756-EB2C-4EC7-ADCF-517766278E8F}" srcOrd="0" destOrd="0" presId="urn:microsoft.com/office/officeart/2005/8/layout/lProcess2"/>
    <dgm:cxn modelId="{57D25313-B53E-4D2A-80A5-CB790A175974}" type="presParOf" srcId="{0D6BD756-EB2C-4EC7-ADCF-517766278E8F}" destId="{52E77919-5787-4183-A14E-EF0E4CF39C03}" srcOrd="0" destOrd="0" presId="urn:microsoft.com/office/officeart/2005/8/layout/lProcess2"/>
    <dgm:cxn modelId="{888C822D-48E9-4763-8B60-228844CE9CED}" type="presParOf" srcId="{0D6BD756-EB2C-4EC7-ADCF-517766278E8F}" destId="{3CA017B4-46BE-43FD-AEA1-0ECB48394BF7}" srcOrd="1" destOrd="0" presId="urn:microsoft.com/office/officeart/2005/8/layout/lProcess2"/>
    <dgm:cxn modelId="{86A84F49-87DD-4FCE-B825-A7559EE91A1A}" type="presParOf" srcId="{0D6BD756-EB2C-4EC7-ADCF-517766278E8F}" destId="{91524F90-7712-4926-9E62-DB6CD6D625DD}" srcOrd="2" destOrd="0" presId="urn:microsoft.com/office/officeart/2005/8/layout/lProcess2"/>
    <dgm:cxn modelId="{F84088FD-FAF6-4A92-B194-10A2F4882208}" type="presParOf" srcId="{91524F90-7712-4926-9E62-DB6CD6D625DD}" destId="{B46FA3D1-F3C5-4FC5-9180-C1EA694ADAFE}" srcOrd="0" destOrd="0" presId="urn:microsoft.com/office/officeart/2005/8/layout/lProcess2"/>
    <dgm:cxn modelId="{1DFCD8A1-A7A4-4990-A68C-6FEF008E0C94}" type="presParOf" srcId="{B46FA3D1-F3C5-4FC5-9180-C1EA694ADAFE}" destId="{CEB29DC2-4DC5-4F43-B05C-DCA9266337A3}" srcOrd="0" destOrd="0" presId="urn:microsoft.com/office/officeart/2005/8/layout/lProcess2"/>
    <dgm:cxn modelId="{A2540B75-94FC-4F4C-99F7-95E89761DD65}" type="presParOf" srcId="{E544D31F-6451-42A0-8CEA-C4B5F03B83E0}" destId="{C86B3383-18A6-4783-A778-7D2C44ADC847}" srcOrd="1" destOrd="0" presId="urn:microsoft.com/office/officeart/2005/8/layout/lProcess2"/>
    <dgm:cxn modelId="{C9F86B3A-4FC2-4C8C-9748-BB69CFB20F42}" type="presParOf" srcId="{E544D31F-6451-42A0-8CEA-C4B5F03B83E0}" destId="{65B87D55-0103-4E94-A608-4B69F3BDB186}" srcOrd="2" destOrd="0" presId="urn:microsoft.com/office/officeart/2005/8/layout/lProcess2"/>
    <dgm:cxn modelId="{1EA75263-D823-4B00-A0E8-693AD1A13AF9}" type="presParOf" srcId="{65B87D55-0103-4E94-A608-4B69F3BDB186}" destId="{F6F11632-B4F6-4BE8-84D7-0DB681343E29}" srcOrd="0" destOrd="0" presId="urn:microsoft.com/office/officeart/2005/8/layout/lProcess2"/>
    <dgm:cxn modelId="{9925BA2A-8140-43B7-9F10-F8CDCE842D0A}" type="presParOf" srcId="{65B87D55-0103-4E94-A608-4B69F3BDB186}" destId="{792148AE-4F19-4806-9651-0CF7576583F4}" srcOrd="1" destOrd="0" presId="urn:microsoft.com/office/officeart/2005/8/layout/lProcess2"/>
    <dgm:cxn modelId="{A18EEC46-C4AD-40F3-A491-609E9B36CB12}" type="presParOf" srcId="{65B87D55-0103-4E94-A608-4B69F3BDB186}" destId="{9720267A-96A9-4075-8FA6-0E5520E8B07D}" srcOrd="2" destOrd="0" presId="urn:microsoft.com/office/officeart/2005/8/layout/lProcess2"/>
    <dgm:cxn modelId="{9B2EAB8F-F3A0-47ED-87A0-99D3902F3E41}" type="presParOf" srcId="{9720267A-96A9-4075-8FA6-0E5520E8B07D}" destId="{75AD3162-DCB9-479C-8096-DCF4A8A5D926}" srcOrd="0" destOrd="0" presId="urn:microsoft.com/office/officeart/2005/8/layout/lProcess2"/>
    <dgm:cxn modelId="{CC53554C-F238-4B40-B9A8-40ABC121E994}" type="presParOf" srcId="{75AD3162-DCB9-479C-8096-DCF4A8A5D926}" destId="{AA72D052-1204-4CCF-B87F-1B5D8ED726C0}" srcOrd="0" destOrd="0" presId="urn:microsoft.com/office/officeart/2005/8/layout/lProcess2"/>
    <dgm:cxn modelId="{82C0E718-8FF6-452B-8820-BE854E1F63C8}" type="presParOf" srcId="{E544D31F-6451-42A0-8CEA-C4B5F03B83E0}" destId="{1A06B2F7-9F37-420D-B8FA-811D9BC9C2F8}" srcOrd="3" destOrd="0" presId="urn:microsoft.com/office/officeart/2005/8/layout/lProcess2"/>
    <dgm:cxn modelId="{F603783B-6B5E-42AF-942B-5898B103FA54}" type="presParOf" srcId="{E544D31F-6451-42A0-8CEA-C4B5F03B83E0}" destId="{45BCD142-78AD-4C8B-9FB1-AB673AECBF41}" srcOrd="4" destOrd="0" presId="urn:microsoft.com/office/officeart/2005/8/layout/lProcess2"/>
    <dgm:cxn modelId="{9ECA5EC9-A655-451A-BA17-38EE5E432601}" type="presParOf" srcId="{45BCD142-78AD-4C8B-9FB1-AB673AECBF41}" destId="{35106441-1CCA-4F49-AE2C-DDCD9AC1BEEE}" srcOrd="0" destOrd="0" presId="urn:microsoft.com/office/officeart/2005/8/layout/lProcess2"/>
    <dgm:cxn modelId="{9BB37E5B-B164-4F77-89DB-FE6BF20DE359}" type="presParOf" srcId="{45BCD142-78AD-4C8B-9FB1-AB673AECBF41}" destId="{06352170-A7D6-44AA-A8EF-B969B25493E1}" srcOrd="1" destOrd="0" presId="urn:microsoft.com/office/officeart/2005/8/layout/lProcess2"/>
    <dgm:cxn modelId="{E51DBC22-7BA4-4F28-95AF-35401A6F841A}" type="presParOf" srcId="{45BCD142-78AD-4C8B-9FB1-AB673AECBF41}" destId="{BF7B0D19-DE65-4B0E-96ED-860CEC207AD1}" srcOrd="2" destOrd="0" presId="urn:microsoft.com/office/officeart/2005/8/layout/lProcess2"/>
    <dgm:cxn modelId="{51E89F7A-82F8-4E23-AD3E-11F3E9A6861C}" type="presParOf" srcId="{BF7B0D19-DE65-4B0E-96ED-860CEC207AD1}" destId="{1DB109F0-6542-4A80-BBF5-354F53CFDCD5}" srcOrd="0" destOrd="0" presId="urn:microsoft.com/office/officeart/2005/8/layout/lProcess2"/>
    <dgm:cxn modelId="{0E94629C-9662-42E8-A128-DCD72AF6D195}" type="presParOf" srcId="{1DB109F0-6542-4A80-BBF5-354F53CFDCD5}" destId="{505E96BE-3733-4C67-B314-B1B48B1D0A8E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401C550-0592-441E-A5D7-919C15A7A5A0}" type="doc">
      <dgm:prSet loTypeId="urn:microsoft.com/office/officeart/2005/8/layout/lProcess2" loCatId="list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th-TH"/>
        </a:p>
      </dgm:t>
    </dgm:pt>
    <dgm:pt modelId="{264D1791-6975-451F-BB9B-2E27023361E8}">
      <dgm:prSet phldrT="[Text]" custT="1"/>
      <dgm:spPr/>
      <dgm:t>
        <a:bodyPr/>
        <a:lstStyle/>
        <a:p>
          <a:r>
            <a:rPr lang="th-TH" sz="40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เกษตรกรเป้าหมาย</a:t>
          </a:r>
          <a:endParaRPr lang="th-TH" sz="40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812933F-8BA9-448C-902B-0CCBF05B04A0}" type="parTrans" cxnId="{07CF6836-27D2-49B6-954C-504EE595EC0B}">
      <dgm:prSet/>
      <dgm:spPr/>
      <dgm:t>
        <a:bodyPr/>
        <a:lstStyle/>
        <a:p>
          <a:endParaRPr lang="th-TH" sz="36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115BA71-9F53-4248-81B9-771A17AE7146}" type="sibTrans" cxnId="{07CF6836-27D2-49B6-954C-504EE595EC0B}">
      <dgm:prSet/>
      <dgm:spPr/>
      <dgm:t>
        <a:bodyPr/>
        <a:lstStyle/>
        <a:p>
          <a:endParaRPr lang="th-TH" sz="36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1E04F74-37D7-4B6A-BF8B-397C4EF15E5B}">
      <dgm:prSet phldrT="[Text]" custT="1"/>
      <dgm:spPr/>
      <dgm:t>
        <a:bodyPr/>
        <a:lstStyle/>
        <a:p>
          <a:r>
            <a:rPr lang="th-TH" sz="40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สมาชิกกลุ่ม     ผู้ปลูกพริกหนองม่วงไข่</a:t>
          </a:r>
        </a:p>
        <a:p>
          <a:r>
            <a:rPr lang="th-TH" sz="36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50 ราย</a:t>
          </a:r>
        </a:p>
      </dgm:t>
    </dgm:pt>
    <dgm:pt modelId="{13F34069-F8B4-4704-A065-96E48EB42518}" type="parTrans" cxnId="{CE4164CD-7FF5-4FD9-8B59-F0CE394F63D1}">
      <dgm:prSet/>
      <dgm:spPr/>
      <dgm:t>
        <a:bodyPr/>
        <a:lstStyle/>
        <a:p>
          <a:endParaRPr lang="th-TH" sz="36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1202F82-DA6D-49B4-83DE-654789649635}" type="sibTrans" cxnId="{CE4164CD-7FF5-4FD9-8B59-F0CE394F63D1}">
      <dgm:prSet/>
      <dgm:spPr/>
      <dgm:t>
        <a:bodyPr/>
        <a:lstStyle/>
        <a:p>
          <a:endParaRPr lang="th-TH" sz="36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C45AF3F-7319-44D0-B30A-97B508897DE1}">
      <dgm:prSet phldrT="[Text]" custT="1"/>
      <dgm:spPr/>
      <dgm:t>
        <a:bodyPr/>
        <a:lstStyle/>
        <a:p>
          <a:r>
            <a:rPr lang="th-TH" sz="40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พื้นที่เป้าหมาย</a:t>
          </a:r>
          <a:endParaRPr lang="th-TH" sz="40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FF8F102-4E1B-4540-827A-397E63B980D7}" type="parTrans" cxnId="{497635E0-269B-480C-9705-EDD7BD8F281A}">
      <dgm:prSet/>
      <dgm:spPr/>
      <dgm:t>
        <a:bodyPr/>
        <a:lstStyle/>
        <a:p>
          <a:endParaRPr lang="th-TH" sz="36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67BFE1E-02D1-4C70-BA1D-6A07ECB9E3A3}" type="sibTrans" cxnId="{497635E0-269B-480C-9705-EDD7BD8F281A}">
      <dgm:prSet/>
      <dgm:spPr/>
      <dgm:t>
        <a:bodyPr/>
        <a:lstStyle/>
        <a:p>
          <a:endParaRPr lang="th-TH" sz="36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772D02E-8B67-40D6-8A6B-3CC279D7A770}">
      <dgm:prSet phldrT="[Text]" custT="1"/>
      <dgm:spPr>
        <a:solidFill>
          <a:srgbClr val="008000"/>
        </a:solidFill>
      </dgm:spPr>
      <dgm:t>
        <a:bodyPr/>
        <a:lstStyle/>
        <a:p>
          <a:r>
            <a:rPr lang="th-TH" sz="4000" b="1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กลุ่มเกษตรกรผู้ปลูกพริกหนองม่วงไข่</a:t>
          </a:r>
        </a:p>
        <a:p>
          <a:r>
            <a:rPr lang="en-US" sz="2800" b="1" dirty="0" smtClean="0">
              <a:latin typeface="Angsana New" panose="02020603050405020304" pitchFamily="18" charset="-34"/>
              <a:cs typeface="Angsana New" panose="02020603050405020304" pitchFamily="18" charset="-34"/>
            </a:rPr>
            <a:t>(Smart Group Model)</a:t>
          </a:r>
          <a:endParaRPr lang="th-TH" sz="2800" b="1" dirty="0" smtClean="0">
            <a:latin typeface="Angsana New" panose="02020603050405020304" pitchFamily="18" charset="-34"/>
            <a:cs typeface="Angsana New" panose="02020603050405020304" pitchFamily="18" charset="-34"/>
          </a:endParaRPr>
        </a:p>
        <a:p>
          <a:r>
            <a:rPr lang="th-TH" sz="3600" b="1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อ.หนองม่วงไข่</a:t>
          </a:r>
          <a:endParaRPr lang="th-TH" sz="3600" b="1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F01B3461-05B9-4145-AD59-354C4D4AA2B6}" type="parTrans" cxnId="{36123C10-6121-441C-96BB-992FAAAEAC18}">
      <dgm:prSet/>
      <dgm:spPr/>
      <dgm:t>
        <a:bodyPr/>
        <a:lstStyle/>
        <a:p>
          <a:endParaRPr lang="th-TH" sz="36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7514779-D626-4798-9252-4984A6B2D7AA}" type="sibTrans" cxnId="{36123C10-6121-441C-96BB-992FAAAEAC18}">
      <dgm:prSet/>
      <dgm:spPr/>
      <dgm:t>
        <a:bodyPr/>
        <a:lstStyle/>
        <a:p>
          <a:endParaRPr lang="th-TH" sz="36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886DC1D-926D-4CFD-9FE9-03FB5E964EF6}">
      <dgm:prSet phldrT="[Text]" custT="1"/>
      <dgm:spPr/>
      <dgm:t>
        <a:bodyPr/>
        <a:lstStyle/>
        <a:p>
          <a:r>
            <a:rPr lang="th-TH" sz="40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การดำเนินงาน</a:t>
          </a:r>
          <a:endParaRPr lang="th-TH" sz="40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4288507-7920-4A95-9EC6-312BFE2EEA59}" type="parTrans" cxnId="{F13841E3-D0C4-450F-B979-F55F0650937C}">
      <dgm:prSet/>
      <dgm:spPr/>
      <dgm:t>
        <a:bodyPr/>
        <a:lstStyle/>
        <a:p>
          <a:endParaRPr lang="th-TH" sz="36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8654F1A-4C4D-43A8-9FC3-9F432A3DCD17}" type="sibTrans" cxnId="{F13841E3-D0C4-450F-B979-F55F0650937C}">
      <dgm:prSet/>
      <dgm:spPr/>
      <dgm:t>
        <a:bodyPr/>
        <a:lstStyle/>
        <a:p>
          <a:endParaRPr lang="th-TH" sz="36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40F5F9C-83D2-4414-ACD3-425DE5DCF6D5}">
      <dgm:prSet phldrT="[Text]" custT="1"/>
      <dgm:spPr>
        <a:solidFill>
          <a:srgbClr val="7030A0"/>
        </a:solidFill>
      </dgm:spPr>
      <dgm:t>
        <a:bodyPr/>
        <a:lstStyle/>
        <a:p>
          <a:pPr algn="l"/>
          <a:r>
            <a:rPr lang="th-TH" sz="2000" b="1" dirty="0" smtClean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1. จัดกระบวนการเรียนรู้แก่เกษตรกรโดยใช้กระบวนการกลุ่มเป็นเครื่องมือ</a:t>
          </a:r>
          <a:endParaRPr lang="en-US" sz="2000" b="1" dirty="0" smtClean="0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 algn="l"/>
          <a:r>
            <a:rPr lang="en-US" sz="2000" b="1" dirty="0" smtClean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2. </a:t>
          </a:r>
          <a:r>
            <a:rPr lang="th-TH" sz="2000" b="1" dirty="0" smtClean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ใช้กระบวนการเรียนรู้แบบมีส่วนร่วมแลกเปลี่ยนระหว่าง </a:t>
          </a:r>
          <a:r>
            <a:rPr lang="en-US" sz="2000" b="1" dirty="0" smtClean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DSF SF </a:t>
          </a:r>
          <a:r>
            <a:rPr lang="th-TH" sz="2000" b="1" dirty="0" smtClean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และ </a:t>
          </a:r>
          <a:r>
            <a:rPr lang="en-US" sz="2000" b="1" dirty="0" smtClean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SFM </a:t>
          </a:r>
          <a:r>
            <a:rPr lang="th-TH" sz="2000" b="1" dirty="0" smtClean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เพื่อพัฒนาเกษตรกรต่อไป</a:t>
          </a:r>
        </a:p>
        <a:p>
          <a:pPr algn="l"/>
          <a:r>
            <a:rPr lang="th-TH" sz="2000" b="1" dirty="0" smtClean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3. จัดทำแผนการผลิตรายบุคคล </a:t>
          </a:r>
          <a:r>
            <a:rPr lang="en-US" sz="2000" b="1" dirty="0" smtClean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(IFPP)</a:t>
          </a:r>
        </a:p>
      </dgm:t>
    </dgm:pt>
    <dgm:pt modelId="{760CB62D-555F-4D2B-BFA5-8CFEEFC670F6}" type="parTrans" cxnId="{982A571C-834E-41AA-A3F0-41C1E9D571BA}">
      <dgm:prSet/>
      <dgm:spPr/>
      <dgm:t>
        <a:bodyPr/>
        <a:lstStyle/>
        <a:p>
          <a:endParaRPr lang="th-TH" sz="36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6B03269-9532-4074-B453-9330B9EF36DD}" type="sibTrans" cxnId="{982A571C-834E-41AA-A3F0-41C1E9D571BA}">
      <dgm:prSet/>
      <dgm:spPr/>
      <dgm:t>
        <a:bodyPr/>
        <a:lstStyle/>
        <a:p>
          <a:endParaRPr lang="th-TH" sz="36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544D31F-6451-42A0-8CEA-C4B5F03B83E0}" type="pres">
      <dgm:prSet presAssocID="{B401C550-0592-441E-A5D7-919C15A7A5A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0D6BD756-EB2C-4EC7-ADCF-517766278E8F}" type="pres">
      <dgm:prSet presAssocID="{264D1791-6975-451F-BB9B-2E27023361E8}" presName="compNode" presStyleCnt="0"/>
      <dgm:spPr/>
    </dgm:pt>
    <dgm:pt modelId="{52E77919-5787-4183-A14E-EF0E4CF39C03}" type="pres">
      <dgm:prSet presAssocID="{264D1791-6975-451F-BB9B-2E27023361E8}" presName="aNode" presStyleLbl="bgShp" presStyleIdx="0" presStyleCnt="3"/>
      <dgm:spPr/>
      <dgm:t>
        <a:bodyPr/>
        <a:lstStyle/>
        <a:p>
          <a:endParaRPr lang="th-TH"/>
        </a:p>
      </dgm:t>
    </dgm:pt>
    <dgm:pt modelId="{3CA017B4-46BE-43FD-AEA1-0ECB48394BF7}" type="pres">
      <dgm:prSet presAssocID="{264D1791-6975-451F-BB9B-2E27023361E8}" presName="textNode" presStyleLbl="bgShp" presStyleIdx="0" presStyleCnt="3"/>
      <dgm:spPr/>
      <dgm:t>
        <a:bodyPr/>
        <a:lstStyle/>
        <a:p>
          <a:endParaRPr lang="th-TH"/>
        </a:p>
      </dgm:t>
    </dgm:pt>
    <dgm:pt modelId="{91524F90-7712-4926-9E62-DB6CD6D625DD}" type="pres">
      <dgm:prSet presAssocID="{264D1791-6975-451F-BB9B-2E27023361E8}" presName="compChildNode" presStyleCnt="0"/>
      <dgm:spPr/>
    </dgm:pt>
    <dgm:pt modelId="{B46FA3D1-F3C5-4FC5-9180-C1EA694ADAFE}" type="pres">
      <dgm:prSet presAssocID="{264D1791-6975-451F-BB9B-2E27023361E8}" presName="theInnerList" presStyleCnt="0"/>
      <dgm:spPr/>
    </dgm:pt>
    <dgm:pt modelId="{CEB29DC2-4DC5-4F43-B05C-DCA9266337A3}" type="pres">
      <dgm:prSet presAssocID="{01E04F74-37D7-4B6A-BF8B-397C4EF15E5B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86B3383-18A6-4783-A778-7D2C44ADC847}" type="pres">
      <dgm:prSet presAssocID="{264D1791-6975-451F-BB9B-2E27023361E8}" presName="aSpace" presStyleCnt="0"/>
      <dgm:spPr/>
    </dgm:pt>
    <dgm:pt modelId="{65B87D55-0103-4E94-A608-4B69F3BDB186}" type="pres">
      <dgm:prSet presAssocID="{0C45AF3F-7319-44D0-B30A-97B508897DE1}" presName="compNode" presStyleCnt="0"/>
      <dgm:spPr/>
    </dgm:pt>
    <dgm:pt modelId="{F6F11632-B4F6-4BE8-84D7-0DB681343E29}" type="pres">
      <dgm:prSet presAssocID="{0C45AF3F-7319-44D0-B30A-97B508897DE1}" presName="aNode" presStyleLbl="bgShp" presStyleIdx="1" presStyleCnt="3"/>
      <dgm:spPr/>
      <dgm:t>
        <a:bodyPr/>
        <a:lstStyle/>
        <a:p>
          <a:endParaRPr lang="th-TH"/>
        </a:p>
      </dgm:t>
    </dgm:pt>
    <dgm:pt modelId="{792148AE-4F19-4806-9651-0CF7576583F4}" type="pres">
      <dgm:prSet presAssocID="{0C45AF3F-7319-44D0-B30A-97B508897DE1}" presName="textNode" presStyleLbl="bgShp" presStyleIdx="1" presStyleCnt="3"/>
      <dgm:spPr/>
      <dgm:t>
        <a:bodyPr/>
        <a:lstStyle/>
        <a:p>
          <a:endParaRPr lang="th-TH"/>
        </a:p>
      </dgm:t>
    </dgm:pt>
    <dgm:pt modelId="{9720267A-96A9-4075-8FA6-0E5520E8B07D}" type="pres">
      <dgm:prSet presAssocID="{0C45AF3F-7319-44D0-B30A-97B508897DE1}" presName="compChildNode" presStyleCnt="0"/>
      <dgm:spPr/>
    </dgm:pt>
    <dgm:pt modelId="{75AD3162-DCB9-479C-8096-DCF4A8A5D926}" type="pres">
      <dgm:prSet presAssocID="{0C45AF3F-7319-44D0-B30A-97B508897DE1}" presName="theInnerList" presStyleCnt="0"/>
      <dgm:spPr/>
    </dgm:pt>
    <dgm:pt modelId="{AA72D052-1204-4CCF-B87F-1B5D8ED726C0}" type="pres">
      <dgm:prSet presAssocID="{6772D02E-8B67-40D6-8A6B-3CC279D7A770}" presName="childNode" presStyleLbl="node1" presStyleIdx="1" presStyleCnt="3" custLinFactNeighborX="-3298" custLinFactNeighborY="-96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A06B2F7-9F37-420D-B8FA-811D9BC9C2F8}" type="pres">
      <dgm:prSet presAssocID="{0C45AF3F-7319-44D0-B30A-97B508897DE1}" presName="aSpace" presStyleCnt="0"/>
      <dgm:spPr/>
    </dgm:pt>
    <dgm:pt modelId="{45BCD142-78AD-4C8B-9FB1-AB673AECBF41}" type="pres">
      <dgm:prSet presAssocID="{1886DC1D-926D-4CFD-9FE9-03FB5E964EF6}" presName="compNode" presStyleCnt="0"/>
      <dgm:spPr/>
    </dgm:pt>
    <dgm:pt modelId="{35106441-1CCA-4F49-AE2C-DDCD9AC1BEEE}" type="pres">
      <dgm:prSet presAssocID="{1886DC1D-926D-4CFD-9FE9-03FB5E964EF6}" presName="aNode" presStyleLbl="bgShp" presStyleIdx="2" presStyleCnt="3" custScaleX="114669" custLinFactNeighborX="-4898" custLinFactNeighborY="2267"/>
      <dgm:spPr/>
      <dgm:t>
        <a:bodyPr/>
        <a:lstStyle/>
        <a:p>
          <a:endParaRPr lang="th-TH"/>
        </a:p>
      </dgm:t>
    </dgm:pt>
    <dgm:pt modelId="{06352170-A7D6-44AA-A8EF-B969B25493E1}" type="pres">
      <dgm:prSet presAssocID="{1886DC1D-926D-4CFD-9FE9-03FB5E964EF6}" presName="textNode" presStyleLbl="bgShp" presStyleIdx="2" presStyleCnt="3"/>
      <dgm:spPr/>
      <dgm:t>
        <a:bodyPr/>
        <a:lstStyle/>
        <a:p>
          <a:endParaRPr lang="th-TH"/>
        </a:p>
      </dgm:t>
    </dgm:pt>
    <dgm:pt modelId="{BF7B0D19-DE65-4B0E-96ED-860CEC207AD1}" type="pres">
      <dgm:prSet presAssocID="{1886DC1D-926D-4CFD-9FE9-03FB5E964EF6}" presName="compChildNode" presStyleCnt="0"/>
      <dgm:spPr/>
    </dgm:pt>
    <dgm:pt modelId="{1DB109F0-6542-4A80-BBF5-354F53CFDCD5}" type="pres">
      <dgm:prSet presAssocID="{1886DC1D-926D-4CFD-9FE9-03FB5E964EF6}" presName="theInnerList" presStyleCnt="0"/>
      <dgm:spPr/>
    </dgm:pt>
    <dgm:pt modelId="{505E96BE-3733-4C67-B314-B1B48B1D0A8E}" type="pres">
      <dgm:prSet presAssocID="{A40F5F9C-83D2-4414-ACD3-425DE5DCF6D5}" presName="childNode" presStyleLbl="node1" presStyleIdx="2" presStyleCnt="3" custScaleY="13579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0ED0D45E-0874-4EFF-AE93-843F9B5F2AE6}" type="presOf" srcId="{264D1791-6975-451F-BB9B-2E27023361E8}" destId="{3CA017B4-46BE-43FD-AEA1-0ECB48394BF7}" srcOrd="1" destOrd="0" presId="urn:microsoft.com/office/officeart/2005/8/layout/lProcess2"/>
    <dgm:cxn modelId="{B84235CA-2CD8-4734-B59C-2FCB7299783E}" type="presOf" srcId="{01E04F74-37D7-4B6A-BF8B-397C4EF15E5B}" destId="{CEB29DC2-4DC5-4F43-B05C-DCA9266337A3}" srcOrd="0" destOrd="0" presId="urn:microsoft.com/office/officeart/2005/8/layout/lProcess2"/>
    <dgm:cxn modelId="{2539C149-365F-4A7F-A4D1-45BC55D78503}" type="presOf" srcId="{6772D02E-8B67-40D6-8A6B-3CC279D7A770}" destId="{AA72D052-1204-4CCF-B87F-1B5D8ED726C0}" srcOrd="0" destOrd="0" presId="urn:microsoft.com/office/officeart/2005/8/layout/lProcess2"/>
    <dgm:cxn modelId="{497635E0-269B-480C-9705-EDD7BD8F281A}" srcId="{B401C550-0592-441E-A5D7-919C15A7A5A0}" destId="{0C45AF3F-7319-44D0-B30A-97B508897DE1}" srcOrd="1" destOrd="0" parTransId="{AFF8F102-4E1B-4540-827A-397E63B980D7}" sibTransId="{667BFE1E-02D1-4C70-BA1D-6A07ECB9E3A3}"/>
    <dgm:cxn modelId="{36123C10-6121-441C-96BB-992FAAAEAC18}" srcId="{0C45AF3F-7319-44D0-B30A-97B508897DE1}" destId="{6772D02E-8B67-40D6-8A6B-3CC279D7A770}" srcOrd="0" destOrd="0" parTransId="{F01B3461-05B9-4145-AD59-354C4D4AA2B6}" sibTransId="{B7514779-D626-4798-9252-4984A6B2D7AA}"/>
    <dgm:cxn modelId="{982A571C-834E-41AA-A3F0-41C1E9D571BA}" srcId="{1886DC1D-926D-4CFD-9FE9-03FB5E964EF6}" destId="{A40F5F9C-83D2-4414-ACD3-425DE5DCF6D5}" srcOrd="0" destOrd="0" parTransId="{760CB62D-555F-4D2B-BFA5-8CFEEFC670F6}" sibTransId="{86B03269-9532-4074-B453-9330B9EF36DD}"/>
    <dgm:cxn modelId="{C3D311A0-D3FD-4FBC-A058-6348B12BF09D}" type="presOf" srcId="{B401C550-0592-441E-A5D7-919C15A7A5A0}" destId="{E544D31F-6451-42A0-8CEA-C4B5F03B83E0}" srcOrd="0" destOrd="0" presId="urn:microsoft.com/office/officeart/2005/8/layout/lProcess2"/>
    <dgm:cxn modelId="{A47E2B06-5AF8-4373-AEC4-A0D43973FDCF}" type="presOf" srcId="{A40F5F9C-83D2-4414-ACD3-425DE5DCF6D5}" destId="{505E96BE-3733-4C67-B314-B1B48B1D0A8E}" srcOrd="0" destOrd="0" presId="urn:microsoft.com/office/officeart/2005/8/layout/lProcess2"/>
    <dgm:cxn modelId="{07CF6836-27D2-49B6-954C-504EE595EC0B}" srcId="{B401C550-0592-441E-A5D7-919C15A7A5A0}" destId="{264D1791-6975-451F-BB9B-2E27023361E8}" srcOrd="0" destOrd="0" parTransId="{3812933F-8BA9-448C-902B-0CCBF05B04A0}" sibTransId="{C115BA71-9F53-4248-81B9-771A17AE7146}"/>
    <dgm:cxn modelId="{311D684E-88F1-4FA9-B0C8-71CD6DACE6CC}" type="presOf" srcId="{0C45AF3F-7319-44D0-B30A-97B508897DE1}" destId="{792148AE-4F19-4806-9651-0CF7576583F4}" srcOrd="1" destOrd="0" presId="urn:microsoft.com/office/officeart/2005/8/layout/lProcess2"/>
    <dgm:cxn modelId="{4F380538-A537-4EC9-9333-F913362E12F9}" type="presOf" srcId="{0C45AF3F-7319-44D0-B30A-97B508897DE1}" destId="{F6F11632-B4F6-4BE8-84D7-0DB681343E29}" srcOrd="0" destOrd="0" presId="urn:microsoft.com/office/officeart/2005/8/layout/lProcess2"/>
    <dgm:cxn modelId="{F13841E3-D0C4-450F-B979-F55F0650937C}" srcId="{B401C550-0592-441E-A5D7-919C15A7A5A0}" destId="{1886DC1D-926D-4CFD-9FE9-03FB5E964EF6}" srcOrd="2" destOrd="0" parTransId="{B4288507-7920-4A95-9EC6-312BFE2EEA59}" sibTransId="{E8654F1A-4C4D-43A8-9FC3-9F432A3DCD17}"/>
    <dgm:cxn modelId="{78EFDF2F-1C57-486F-BC92-AE0747028FA8}" type="presOf" srcId="{1886DC1D-926D-4CFD-9FE9-03FB5E964EF6}" destId="{06352170-A7D6-44AA-A8EF-B969B25493E1}" srcOrd="1" destOrd="0" presId="urn:microsoft.com/office/officeart/2005/8/layout/lProcess2"/>
    <dgm:cxn modelId="{14CABD99-57B8-41FE-9D09-B5F7A04A95A7}" type="presOf" srcId="{264D1791-6975-451F-BB9B-2E27023361E8}" destId="{52E77919-5787-4183-A14E-EF0E4CF39C03}" srcOrd="0" destOrd="0" presId="urn:microsoft.com/office/officeart/2005/8/layout/lProcess2"/>
    <dgm:cxn modelId="{CE4164CD-7FF5-4FD9-8B59-F0CE394F63D1}" srcId="{264D1791-6975-451F-BB9B-2E27023361E8}" destId="{01E04F74-37D7-4B6A-BF8B-397C4EF15E5B}" srcOrd="0" destOrd="0" parTransId="{13F34069-F8B4-4704-A065-96E48EB42518}" sibTransId="{B1202F82-DA6D-49B4-83DE-654789649635}"/>
    <dgm:cxn modelId="{6EBC3792-373C-4D53-B252-180371131A8F}" type="presOf" srcId="{1886DC1D-926D-4CFD-9FE9-03FB5E964EF6}" destId="{35106441-1CCA-4F49-AE2C-DDCD9AC1BEEE}" srcOrd="0" destOrd="0" presId="urn:microsoft.com/office/officeart/2005/8/layout/lProcess2"/>
    <dgm:cxn modelId="{0402C9D5-9933-4F44-AC64-4238B8DA26C6}" type="presParOf" srcId="{E544D31F-6451-42A0-8CEA-C4B5F03B83E0}" destId="{0D6BD756-EB2C-4EC7-ADCF-517766278E8F}" srcOrd="0" destOrd="0" presId="urn:microsoft.com/office/officeart/2005/8/layout/lProcess2"/>
    <dgm:cxn modelId="{9058D935-1FE8-4B8B-AA8E-37628DE29857}" type="presParOf" srcId="{0D6BD756-EB2C-4EC7-ADCF-517766278E8F}" destId="{52E77919-5787-4183-A14E-EF0E4CF39C03}" srcOrd="0" destOrd="0" presId="urn:microsoft.com/office/officeart/2005/8/layout/lProcess2"/>
    <dgm:cxn modelId="{F9018782-837F-4945-AC4A-302E1E89871A}" type="presParOf" srcId="{0D6BD756-EB2C-4EC7-ADCF-517766278E8F}" destId="{3CA017B4-46BE-43FD-AEA1-0ECB48394BF7}" srcOrd="1" destOrd="0" presId="urn:microsoft.com/office/officeart/2005/8/layout/lProcess2"/>
    <dgm:cxn modelId="{A03D8E8D-6183-4D01-BB8A-ABCA3941FD50}" type="presParOf" srcId="{0D6BD756-EB2C-4EC7-ADCF-517766278E8F}" destId="{91524F90-7712-4926-9E62-DB6CD6D625DD}" srcOrd="2" destOrd="0" presId="urn:microsoft.com/office/officeart/2005/8/layout/lProcess2"/>
    <dgm:cxn modelId="{68AB9B2B-2BFC-4A50-A9B4-02B2E939D27B}" type="presParOf" srcId="{91524F90-7712-4926-9E62-DB6CD6D625DD}" destId="{B46FA3D1-F3C5-4FC5-9180-C1EA694ADAFE}" srcOrd="0" destOrd="0" presId="urn:microsoft.com/office/officeart/2005/8/layout/lProcess2"/>
    <dgm:cxn modelId="{1AB0A40D-EC55-47F3-8E3D-B09C9CBB581A}" type="presParOf" srcId="{B46FA3D1-F3C5-4FC5-9180-C1EA694ADAFE}" destId="{CEB29DC2-4DC5-4F43-B05C-DCA9266337A3}" srcOrd="0" destOrd="0" presId="urn:microsoft.com/office/officeart/2005/8/layout/lProcess2"/>
    <dgm:cxn modelId="{BA119F58-BFE9-43B5-BCFD-9BD2280195F9}" type="presParOf" srcId="{E544D31F-6451-42A0-8CEA-C4B5F03B83E0}" destId="{C86B3383-18A6-4783-A778-7D2C44ADC847}" srcOrd="1" destOrd="0" presId="urn:microsoft.com/office/officeart/2005/8/layout/lProcess2"/>
    <dgm:cxn modelId="{025910DB-E703-4DA9-A901-CD2185495A96}" type="presParOf" srcId="{E544D31F-6451-42A0-8CEA-C4B5F03B83E0}" destId="{65B87D55-0103-4E94-A608-4B69F3BDB186}" srcOrd="2" destOrd="0" presId="urn:microsoft.com/office/officeart/2005/8/layout/lProcess2"/>
    <dgm:cxn modelId="{CAEFB1B0-34AA-4146-848D-436D63CA538D}" type="presParOf" srcId="{65B87D55-0103-4E94-A608-4B69F3BDB186}" destId="{F6F11632-B4F6-4BE8-84D7-0DB681343E29}" srcOrd="0" destOrd="0" presId="urn:microsoft.com/office/officeart/2005/8/layout/lProcess2"/>
    <dgm:cxn modelId="{02E27E77-83ED-41F6-ADDB-5ACA83354A3E}" type="presParOf" srcId="{65B87D55-0103-4E94-A608-4B69F3BDB186}" destId="{792148AE-4F19-4806-9651-0CF7576583F4}" srcOrd="1" destOrd="0" presId="urn:microsoft.com/office/officeart/2005/8/layout/lProcess2"/>
    <dgm:cxn modelId="{F5725403-9C06-4C73-9617-DD3B0ABDFDE8}" type="presParOf" srcId="{65B87D55-0103-4E94-A608-4B69F3BDB186}" destId="{9720267A-96A9-4075-8FA6-0E5520E8B07D}" srcOrd="2" destOrd="0" presId="urn:microsoft.com/office/officeart/2005/8/layout/lProcess2"/>
    <dgm:cxn modelId="{CD423339-FA8E-4F94-B162-7669CDE29B86}" type="presParOf" srcId="{9720267A-96A9-4075-8FA6-0E5520E8B07D}" destId="{75AD3162-DCB9-479C-8096-DCF4A8A5D926}" srcOrd="0" destOrd="0" presId="urn:microsoft.com/office/officeart/2005/8/layout/lProcess2"/>
    <dgm:cxn modelId="{D1EBDC46-4F80-4920-A090-9F16658D3E3F}" type="presParOf" srcId="{75AD3162-DCB9-479C-8096-DCF4A8A5D926}" destId="{AA72D052-1204-4CCF-B87F-1B5D8ED726C0}" srcOrd="0" destOrd="0" presId="urn:microsoft.com/office/officeart/2005/8/layout/lProcess2"/>
    <dgm:cxn modelId="{B473C4F7-F518-44BD-8BC6-31C57444C3BB}" type="presParOf" srcId="{E544D31F-6451-42A0-8CEA-C4B5F03B83E0}" destId="{1A06B2F7-9F37-420D-B8FA-811D9BC9C2F8}" srcOrd="3" destOrd="0" presId="urn:microsoft.com/office/officeart/2005/8/layout/lProcess2"/>
    <dgm:cxn modelId="{91997587-E0F5-4EF6-BA6B-6B2145EAE854}" type="presParOf" srcId="{E544D31F-6451-42A0-8CEA-C4B5F03B83E0}" destId="{45BCD142-78AD-4C8B-9FB1-AB673AECBF41}" srcOrd="4" destOrd="0" presId="urn:microsoft.com/office/officeart/2005/8/layout/lProcess2"/>
    <dgm:cxn modelId="{BAD165D2-8BA2-4A1D-93E4-80FF8E04C94C}" type="presParOf" srcId="{45BCD142-78AD-4C8B-9FB1-AB673AECBF41}" destId="{35106441-1CCA-4F49-AE2C-DDCD9AC1BEEE}" srcOrd="0" destOrd="0" presId="urn:microsoft.com/office/officeart/2005/8/layout/lProcess2"/>
    <dgm:cxn modelId="{4A425C0C-205E-43BB-BB95-36BEC020B4BB}" type="presParOf" srcId="{45BCD142-78AD-4C8B-9FB1-AB673AECBF41}" destId="{06352170-A7D6-44AA-A8EF-B969B25493E1}" srcOrd="1" destOrd="0" presId="urn:microsoft.com/office/officeart/2005/8/layout/lProcess2"/>
    <dgm:cxn modelId="{6A7DC6CF-5E59-4E65-A965-1D2D80FC5B99}" type="presParOf" srcId="{45BCD142-78AD-4C8B-9FB1-AB673AECBF41}" destId="{BF7B0D19-DE65-4B0E-96ED-860CEC207AD1}" srcOrd="2" destOrd="0" presId="urn:microsoft.com/office/officeart/2005/8/layout/lProcess2"/>
    <dgm:cxn modelId="{B8BF4578-9068-4277-A381-423EEFDD52B1}" type="presParOf" srcId="{BF7B0D19-DE65-4B0E-96ED-860CEC207AD1}" destId="{1DB109F0-6542-4A80-BBF5-354F53CFDCD5}" srcOrd="0" destOrd="0" presId="urn:microsoft.com/office/officeart/2005/8/layout/lProcess2"/>
    <dgm:cxn modelId="{2A3EE32C-86AD-43BE-8DA0-4DDE21281166}" type="presParOf" srcId="{1DB109F0-6542-4A80-BBF5-354F53CFDCD5}" destId="{505E96BE-3733-4C67-B314-B1B48B1D0A8E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68B3BB-DEAD-4D7B-9395-524F6F84094F}">
      <dsp:nvSpPr>
        <dsp:cNvPr id="0" name=""/>
        <dsp:cNvSpPr/>
      </dsp:nvSpPr>
      <dsp:spPr>
        <a:xfrm rot="5400000">
          <a:off x="-364523" y="364523"/>
          <a:ext cx="2430158" cy="17011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b="1" i="0" kern="1200" baseline="0" dirty="0" smtClean="0"/>
            <a:t>“</a:t>
          </a:r>
          <a:r>
            <a:rPr lang="th-TH" sz="4200" b="1" i="0" kern="1200" baseline="0" dirty="0" smtClean="0"/>
            <a:t>ข้าว</a:t>
          </a:r>
          <a:r>
            <a:rPr lang="en-US" sz="4200" b="1" i="0" kern="1200" baseline="0" dirty="0" smtClean="0"/>
            <a:t>”</a:t>
          </a:r>
          <a:endParaRPr lang="en-US" sz="4200" b="0" i="0" kern="1200" baseline="0" dirty="0"/>
        </a:p>
      </dsp:txBody>
      <dsp:txXfrm rot="-5400000">
        <a:off x="1" y="850556"/>
        <a:ext cx="1701111" cy="729047"/>
      </dsp:txXfrm>
    </dsp:sp>
    <dsp:sp modelId="{E8BB1945-17DB-4C60-AAFB-966167E5255F}">
      <dsp:nvSpPr>
        <dsp:cNvPr id="0" name=""/>
        <dsp:cNvSpPr/>
      </dsp:nvSpPr>
      <dsp:spPr>
        <a:xfrm rot="5400000">
          <a:off x="3765882" y="-2053042"/>
          <a:ext cx="2398611" cy="65281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800" b="0" i="0" kern="1200" baseline="0" dirty="0" smtClean="0">
              <a:latin typeface="TH SarabunPSK" pitchFamily="34" charset="-34"/>
              <a:cs typeface="TH SarabunPSK" pitchFamily="34" charset="-34"/>
            </a:rPr>
            <a:t>- </a:t>
          </a:r>
          <a:r>
            <a:rPr lang="th-TH" sz="1800" b="1" i="0" u="sng" kern="1200" baseline="0" dirty="0" smtClean="0">
              <a:latin typeface="TH SarabunPSK" pitchFamily="34" charset="-34"/>
              <a:cs typeface="TH SarabunPSK" pitchFamily="34" charset="-34"/>
            </a:rPr>
            <a:t>การลดต้นทุน </a:t>
          </a:r>
          <a:r>
            <a:rPr lang="en-US" sz="1800" b="1" i="0" kern="1200" baseline="0" dirty="0" smtClean="0">
              <a:latin typeface="TH SarabunPSK" pitchFamily="34" charset="-34"/>
              <a:cs typeface="TH SarabunPSK" pitchFamily="34" charset="-34"/>
            </a:rPr>
            <a:t>: </a:t>
          </a:r>
          <a:r>
            <a:rPr lang="th-TH" sz="1800" b="0" i="0" kern="1200" baseline="0" dirty="0" smtClean="0">
              <a:latin typeface="TH SarabunPSK" pitchFamily="34" charset="-34"/>
              <a:cs typeface="TH SarabunPSK" pitchFamily="34" charset="-34"/>
            </a:rPr>
            <a:t>ลดต้นทุนการผลิตจาก 6</a:t>
          </a:r>
          <a:r>
            <a:rPr lang="en-US" sz="1800" b="0" i="0" kern="1200" baseline="0" dirty="0" smtClean="0">
              <a:latin typeface="TH SarabunPSK" pitchFamily="34" charset="-34"/>
              <a:cs typeface="TH SarabunPSK" pitchFamily="34" charset="-34"/>
            </a:rPr>
            <a:t>,</a:t>
          </a:r>
          <a:r>
            <a:rPr lang="th-TH" sz="1800" b="0" i="0" kern="1200" baseline="0" dirty="0" smtClean="0">
              <a:latin typeface="TH SarabunPSK" pitchFamily="34" charset="-34"/>
              <a:cs typeface="TH SarabunPSK" pitchFamily="34" charset="-34"/>
            </a:rPr>
            <a:t>129 บาทต่อไร่ เป็น 5</a:t>
          </a:r>
          <a:r>
            <a:rPr lang="en-US" sz="1800" b="0" i="0" kern="1200" baseline="0" dirty="0" smtClean="0">
              <a:latin typeface="TH SarabunPSK" pitchFamily="34" charset="-34"/>
              <a:cs typeface="TH SarabunPSK" pitchFamily="34" charset="-34"/>
            </a:rPr>
            <a:t>,</a:t>
          </a:r>
          <a:r>
            <a:rPr lang="th-TH" sz="1800" b="0" i="0" kern="1200" baseline="0" dirty="0" smtClean="0">
              <a:latin typeface="TH SarabunPSK" pitchFamily="34" charset="-34"/>
              <a:cs typeface="TH SarabunPSK" pitchFamily="34" charset="-34"/>
            </a:rPr>
            <a:t>450 บาทต่อไร่ ลดได้ร้อยละ 11.07</a:t>
          </a:r>
          <a:endParaRPr lang="en-US" sz="1800" b="0" i="0" kern="1200" baseline="0" dirty="0">
            <a:latin typeface="TH SarabunPSK" pitchFamily="34" charset="-34"/>
            <a:cs typeface="TH SarabunPSK" pitchFamily="34" charset="-34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800" b="0" i="0" kern="1200" baseline="0" dirty="0" smtClean="0">
              <a:latin typeface="TH SarabunPSK" pitchFamily="34" charset="-34"/>
              <a:cs typeface="TH SarabunPSK" pitchFamily="34" charset="-34"/>
            </a:rPr>
            <a:t>- </a:t>
          </a:r>
          <a:r>
            <a:rPr lang="th-TH" sz="1800" b="1" i="0" u="sng" kern="1200" baseline="0" dirty="0" smtClean="0">
              <a:latin typeface="TH SarabunPSK" pitchFamily="34" charset="-34"/>
              <a:cs typeface="TH SarabunPSK" pitchFamily="34" charset="-34"/>
            </a:rPr>
            <a:t>การเพิ่มผลผลิต </a:t>
          </a:r>
          <a:r>
            <a:rPr lang="en-US" sz="1800" b="1" i="0" kern="1200" baseline="0" dirty="0" smtClean="0">
              <a:latin typeface="TH SarabunPSK" pitchFamily="34" charset="-34"/>
              <a:cs typeface="TH SarabunPSK" pitchFamily="34" charset="-34"/>
            </a:rPr>
            <a:t>:</a:t>
          </a:r>
          <a:r>
            <a:rPr lang="th-TH" sz="1800" b="1" i="0" kern="1200" baseline="0" dirty="0" smtClean="0">
              <a:latin typeface="TH SarabunPSK" pitchFamily="34" charset="-34"/>
              <a:cs typeface="TH SarabunPSK" pitchFamily="34" charset="-34"/>
            </a:rPr>
            <a:t> </a:t>
          </a:r>
          <a:r>
            <a:rPr lang="th-TH" sz="1800" b="0" i="0" kern="1200" baseline="0" dirty="0" smtClean="0">
              <a:latin typeface="TH SarabunPSK" pitchFamily="34" charset="-34"/>
              <a:cs typeface="TH SarabunPSK" pitchFamily="34" charset="-34"/>
            </a:rPr>
            <a:t>เพิ่มผลผลิต 720 กก./ไร่ เพิ่มขึ้น 820 กก./ไร่ เพิ่มขึ้นร้อยละ 12.19</a:t>
          </a:r>
          <a:endParaRPr lang="en-US" sz="1800" b="0" i="0" kern="1200" baseline="0" dirty="0">
            <a:latin typeface="TH SarabunPSK" pitchFamily="34" charset="-34"/>
            <a:cs typeface="TH SarabunPSK" pitchFamily="34" charset="-34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800" b="0" i="0" kern="1200" baseline="0" dirty="0" smtClean="0">
              <a:latin typeface="TH SarabunPSK" pitchFamily="34" charset="-34"/>
              <a:cs typeface="TH SarabunPSK" pitchFamily="34" charset="-34"/>
            </a:rPr>
            <a:t>- </a:t>
          </a:r>
          <a:r>
            <a:rPr lang="th-TH" sz="1800" b="1" i="0" u="sng" kern="1200" baseline="0" dirty="0" smtClean="0">
              <a:latin typeface="TH SarabunPSK" pitchFamily="34" charset="-34"/>
              <a:cs typeface="TH SarabunPSK" pitchFamily="34" charset="-34"/>
            </a:rPr>
            <a:t>การพัฒนาคุณภาพ </a:t>
          </a:r>
          <a:r>
            <a:rPr lang="en-US" sz="1800" b="1" i="0" kern="1200" baseline="0" dirty="0" smtClean="0">
              <a:latin typeface="TH SarabunPSK" pitchFamily="34" charset="-34"/>
              <a:cs typeface="TH SarabunPSK" pitchFamily="34" charset="-34"/>
            </a:rPr>
            <a:t>: </a:t>
          </a:r>
          <a:r>
            <a:rPr lang="th-TH" sz="1800" b="0" i="0" kern="1200" baseline="0" dirty="0" smtClean="0">
              <a:latin typeface="TH SarabunPSK" pitchFamily="34" charset="-34"/>
              <a:cs typeface="TH SarabunPSK" pitchFamily="34" charset="-34"/>
            </a:rPr>
            <a:t>เป้าหมายให้ทุกรายเข้าสู่กระบวนมาตรฐาน </a:t>
          </a:r>
          <a:r>
            <a:rPr lang="en-US" sz="1800" b="0" i="0" kern="1200" baseline="0" dirty="0" smtClean="0">
              <a:latin typeface="TH SarabunPSK" pitchFamily="34" charset="-34"/>
              <a:cs typeface="TH SarabunPSK" pitchFamily="34" charset="-34"/>
            </a:rPr>
            <a:t>GAP</a:t>
          </a:r>
          <a:endParaRPr lang="en-US" sz="1800" b="0" i="0" kern="1200" baseline="0" dirty="0">
            <a:latin typeface="TH SarabunPSK" pitchFamily="34" charset="-34"/>
            <a:cs typeface="TH SarabunPSK" pitchFamily="34" charset="-34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800" b="0" i="0" kern="1200" baseline="0" dirty="0" smtClean="0">
              <a:latin typeface="TH SarabunPSK" pitchFamily="34" charset="-34"/>
              <a:cs typeface="TH SarabunPSK" pitchFamily="34" charset="-34"/>
            </a:rPr>
            <a:t>- </a:t>
          </a:r>
          <a:r>
            <a:rPr lang="th-TH" sz="1800" b="1" i="0" u="sng" kern="1200" baseline="0" dirty="0" smtClean="0">
              <a:latin typeface="TH SarabunPSK" pitchFamily="34" charset="-34"/>
              <a:cs typeface="TH SarabunPSK" pitchFamily="34" charset="-34"/>
            </a:rPr>
            <a:t>การตลาด</a:t>
          </a:r>
          <a:r>
            <a:rPr lang="en-US" sz="1800" b="1" i="0" kern="1200" baseline="0" dirty="0" smtClean="0">
              <a:latin typeface="TH SarabunPSK" pitchFamily="34" charset="-34"/>
              <a:cs typeface="TH SarabunPSK" pitchFamily="34" charset="-34"/>
            </a:rPr>
            <a:t>:</a:t>
          </a:r>
          <a:r>
            <a:rPr lang="th-TH" sz="1800" b="1" i="0" kern="1200" baseline="0" dirty="0" smtClean="0">
              <a:latin typeface="TH SarabunPSK" pitchFamily="34" charset="-34"/>
              <a:cs typeface="TH SarabunPSK" pitchFamily="34" charset="-34"/>
            </a:rPr>
            <a:t> </a:t>
          </a:r>
          <a:r>
            <a:rPr lang="th-TH" sz="1800" b="0" i="0" kern="1200" baseline="0" dirty="0" smtClean="0">
              <a:latin typeface="TH SarabunPSK" pitchFamily="34" charset="-34"/>
              <a:cs typeface="TH SarabunPSK" pitchFamily="34" charset="-34"/>
            </a:rPr>
            <a:t>มีเป้าหมายเชื่อมโยงตลาดล่วงหน้า โดยการทำ </a:t>
          </a:r>
          <a:r>
            <a:rPr lang="en-US" sz="1800" b="0" i="0" kern="1200" baseline="0" dirty="0" smtClean="0">
              <a:latin typeface="TH SarabunPSK" pitchFamily="34" charset="-34"/>
              <a:cs typeface="TH SarabunPSK" pitchFamily="34" charset="-34"/>
            </a:rPr>
            <a:t>MOU </a:t>
          </a:r>
          <a:r>
            <a:rPr lang="th-TH" sz="1800" b="0" i="0" kern="1200" baseline="0" dirty="0" smtClean="0">
              <a:latin typeface="TH SarabunPSK" pitchFamily="34" charset="-34"/>
              <a:cs typeface="TH SarabunPSK" pitchFamily="34" charset="-34"/>
            </a:rPr>
            <a:t>เพื่อซื้อขายผลผลิตกับโรงสีแพร่รุ่งเรือง อินเตอร์</a:t>
          </a:r>
          <a:r>
            <a:rPr lang="th-TH" sz="1800" b="0" i="0" kern="1200" baseline="0" dirty="0" err="1" smtClean="0">
              <a:latin typeface="TH SarabunPSK" pitchFamily="34" charset="-34"/>
              <a:cs typeface="TH SarabunPSK" pitchFamily="34" charset="-34"/>
            </a:rPr>
            <a:t>ไรซ์</a:t>
          </a:r>
          <a:r>
            <a:rPr lang="th-TH" sz="1800" b="0" i="0" kern="1200" baseline="0" dirty="0" smtClean="0">
              <a:latin typeface="TH SarabunPSK" pitchFamily="34" charset="-34"/>
              <a:cs typeface="TH SarabunPSK" pitchFamily="34" charset="-34"/>
            </a:rPr>
            <a:t> และบริษัทข้าวทิพย์ จำกัด รวมทั้งมีการประสานงานศูนย์ข้าวชุมชนในจังหวัดแพร่เพื่อเชื่อมโยงเครือข่ายด้านการผลิต และการตลาดร่วมกัน</a:t>
          </a:r>
          <a:endParaRPr lang="th-TH" sz="1800" b="0" i="0" kern="1200" baseline="0" dirty="0">
            <a:latin typeface="TH SarabunPSK" pitchFamily="34" charset="-34"/>
            <a:cs typeface="TH SarabunPSK" pitchFamily="34" charset="-34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800" b="0" i="0" kern="1200" baseline="0" dirty="0" smtClean="0">
              <a:latin typeface="TH SarabunPSK" pitchFamily="34" charset="-34"/>
              <a:cs typeface="TH SarabunPSK" pitchFamily="34" charset="-34"/>
            </a:rPr>
            <a:t>- </a:t>
          </a:r>
          <a:r>
            <a:rPr lang="th-TH" sz="1800" b="1" i="0" u="sng" kern="1200" baseline="0" dirty="0" smtClean="0">
              <a:latin typeface="TH SarabunPSK" pitchFamily="34" charset="-34"/>
              <a:cs typeface="TH SarabunPSK" pitchFamily="34" charset="-34"/>
            </a:rPr>
            <a:t>การบริหารจัดการ </a:t>
          </a:r>
          <a:r>
            <a:rPr lang="en-US" sz="1800" b="1" i="0" u="sng" kern="1200" baseline="0" dirty="0" smtClean="0">
              <a:latin typeface="TH SarabunPSK" pitchFamily="34" charset="-34"/>
              <a:cs typeface="TH SarabunPSK" pitchFamily="34" charset="-34"/>
            </a:rPr>
            <a:t>: </a:t>
          </a:r>
          <a:r>
            <a:rPr lang="th-TH" sz="1800" b="0" i="0" kern="1200" baseline="0" dirty="0" smtClean="0">
              <a:latin typeface="TH SarabunPSK" pitchFamily="34" charset="-34"/>
              <a:cs typeface="TH SarabunPSK" pitchFamily="34" charset="-34"/>
            </a:rPr>
            <a:t>เน้นให้มีการรวมกลุ่มบริหารจัดการการตลาดร่วมกัน </a:t>
          </a:r>
          <a:endParaRPr lang="th-TH" sz="1800" b="0" i="0" kern="1200" baseline="0" dirty="0">
            <a:latin typeface="TH SarabunPSK" pitchFamily="34" charset="-34"/>
            <a:cs typeface="TH SarabunPSK" pitchFamily="34" charset="-34"/>
          </a:endParaRPr>
        </a:p>
      </dsp:txBody>
      <dsp:txXfrm rot="-5400000">
        <a:off x="1701111" y="128820"/>
        <a:ext cx="6411063" cy="21644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EAE57E-ADC6-4D2B-992B-C1BDEB71447C}">
      <dsp:nvSpPr>
        <dsp:cNvPr id="0" name=""/>
        <dsp:cNvSpPr/>
      </dsp:nvSpPr>
      <dsp:spPr>
        <a:xfrm rot="5400000">
          <a:off x="-358847" y="672050"/>
          <a:ext cx="2942894" cy="20600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i="0" kern="1200" baseline="0" dirty="0" smtClean="0"/>
            <a:t>“</a:t>
          </a:r>
          <a:r>
            <a:rPr lang="th-TH" sz="2600" b="1" i="0" kern="1200" baseline="0" dirty="0" smtClean="0"/>
            <a:t>ข้าวโพดเลี้ยงสัตว์</a:t>
          </a:r>
          <a:r>
            <a:rPr lang="en-US" sz="2600" b="1" i="0" kern="1200" baseline="0" dirty="0" smtClean="0"/>
            <a:t>”</a:t>
          </a:r>
          <a:endParaRPr lang="en-US" sz="2600" b="0" i="0" kern="1200" baseline="0" dirty="0"/>
        </a:p>
      </dsp:txBody>
      <dsp:txXfrm rot="-5400000">
        <a:off x="82588" y="1260629"/>
        <a:ext cx="2060025" cy="882869"/>
      </dsp:txXfrm>
    </dsp:sp>
    <dsp:sp modelId="{04CD9498-923D-4915-89F0-99F8F22036EF}">
      <dsp:nvSpPr>
        <dsp:cNvPr id="0" name=""/>
        <dsp:cNvSpPr/>
      </dsp:nvSpPr>
      <dsp:spPr>
        <a:xfrm rot="5400000">
          <a:off x="4079200" y="-1712022"/>
          <a:ext cx="2389571" cy="64279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000" b="0" i="0" kern="1200" baseline="0" dirty="0" smtClean="0">
              <a:latin typeface="TH SarabunPSK" pitchFamily="34" charset="-34"/>
              <a:cs typeface="TH SarabunPSK" pitchFamily="34" charset="-34"/>
            </a:rPr>
            <a:t>- </a:t>
          </a:r>
          <a:r>
            <a:rPr lang="th-TH" sz="1800" b="1" i="0" u="sng" kern="1200" baseline="0" dirty="0" smtClean="0">
              <a:latin typeface="TH SarabunPSK" pitchFamily="34" charset="-34"/>
              <a:cs typeface="TH SarabunPSK" pitchFamily="34" charset="-34"/>
            </a:rPr>
            <a:t>การลดต้นทุน </a:t>
          </a:r>
          <a:r>
            <a:rPr lang="en-US" sz="1800" b="1" i="0" kern="1200" baseline="0" dirty="0" smtClean="0">
              <a:latin typeface="TH SarabunPSK" pitchFamily="34" charset="-34"/>
              <a:cs typeface="TH SarabunPSK" pitchFamily="34" charset="-34"/>
            </a:rPr>
            <a:t>: </a:t>
          </a:r>
          <a:r>
            <a:rPr lang="th-TH" sz="1800" b="0" i="0" kern="1200" baseline="0" dirty="0" smtClean="0">
              <a:latin typeface="TH SarabunPSK" pitchFamily="34" charset="-34"/>
              <a:cs typeface="TH SarabunPSK" pitchFamily="34" charset="-34"/>
            </a:rPr>
            <a:t>ลดต้นทุนการผลิตจาก 2,890 บาท/ไร่  ลดลง 2,700 บาท/ไร่ ลดได้ร้อยละ 10.05</a:t>
          </a:r>
          <a:endParaRPr lang="en-US" sz="1800" b="0" i="0" kern="1200" baseline="0" dirty="0">
            <a:latin typeface="TH SarabunPSK" pitchFamily="34" charset="-34"/>
            <a:cs typeface="TH SarabunPSK" pitchFamily="34" charset="-34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800" b="0" i="0" kern="1200" baseline="0" dirty="0" smtClean="0">
              <a:latin typeface="TH SarabunPSK" pitchFamily="34" charset="-34"/>
              <a:cs typeface="TH SarabunPSK" pitchFamily="34" charset="-34"/>
            </a:rPr>
            <a:t>- </a:t>
          </a:r>
          <a:r>
            <a:rPr lang="th-TH" sz="1800" b="1" i="0" u="sng" kern="1200" baseline="0" dirty="0" smtClean="0">
              <a:latin typeface="TH SarabunPSK" pitchFamily="34" charset="-34"/>
              <a:cs typeface="TH SarabunPSK" pitchFamily="34" charset="-34"/>
            </a:rPr>
            <a:t>การเพิ่มผลผลิต </a:t>
          </a:r>
          <a:r>
            <a:rPr lang="en-US" sz="1800" b="1" i="0" kern="1200" baseline="0" dirty="0" smtClean="0">
              <a:latin typeface="TH SarabunPSK" pitchFamily="34" charset="-34"/>
              <a:cs typeface="TH SarabunPSK" pitchFamily="34" charset="-34"/>
            </a:rPr>
            <a:t>:</a:t>
          </a:r>
          <a:r>
            <a:rPr lang="th-TH" sz="1800" b="0" i="0" kern="1200" baseline="0" dirty="0" smtClean="0">
              <a:latin typeface="TH SarabunPSK" pitchFamily="34" charset="-34"/>
              <a:cs typeface="TH SarabunPSK" pitchFamily="34" charset="-34"/>
            </a:rPr>
            <a:t> เพิ่มผลผลิต 800 กก./ไร่ เพิ่มขึ้น 850 กก./ไร่ ที่ความชื้น 14</a:t>
          </a:r>
          <a:r>
            <a:rPr lang="en-US" sz="1800" b="0" i="0" kern="1200" baseline="0" dirty="0" smtClean="0">
              <a:latin typeface="TH SarabunPSK" pitchFamily="34" charset="-34"/>
              <a:cs typeface="TH SarabunPSK" pitchFamily="34" charset="-34"/>
            </a:rPr>
            <a:t>%</a:t>
          </a:r>
          <a:r>
            <a:rPr lang="th-TH" sz="1800" b="0" i="0" kern="1200" baseline="0" dirty="0" smtClean="0">
              <a:latin typeface="TH SarabunPSK" pitchFamily="34" charset="-34"/>
              <a:cs typeface="TH SarabunPSK" pitchFamily="34" charset="-34"/>
            </a:rPr>
            <a:t> เพิ่มขึ้นร้อยละ 5.88</a:t>
          </a:r>
          <a:endParaRPr lang="en-US" sz="1800" b="0" i="0" kern="1200" baseline="0" dirty="0">
            <a:latin typeface="TH SarabunPSK" pitchFamily="34" charset="-34"/>
            <a:cs typeface="TH SarabunPSK" pitchFamily="34" charset="-34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800" b="0" i="0" kern="1200" baseline="0" dirty="0" smtClean="0">
              <a:latin typeface="TH SarabunPSK" pitchFamily="34" charset="-34"/>
              <a:cs typeface="TH SarabunPSK" pitchFamily="34" charset="-34"/>
            </a:rPr>
            <a:t>- </a:t>
          </a:r>
          <a:r>
            <a:rPr lang="th-TH" sz="1800" b="1" i="0" u="sng" kern="1200" baseline="0" dirty="0" smtClean="0">
              <a:latin typeface="TH SarabunPSK" pitchFamily="34" charset="-34"/>
              <a:cs typeface="TH SarabunPSK" pitchFamily="34" charset="-34"/>
            </a:rPr>
            <a:t>การพัฒนาคุณภาพ </a:t>
          </a:r>
          <a:r>
            <a:rPr lang="en-US" sz="1800" b="1" i="0" kern="1200" baseline="0" dirty="0" smtClean="0">
              <a:latin typeface="TH SarabunPSK" pitchFamily="34" charset="-34"/>
              <a:cs typeface="TH SarabunPSK" pitchFamily="34" charset="-34"/>
            </a:rPr>
            <a:t>: </a:t>
          </a:r>
          <a:r>
            <a:rPr lang="th-TH" sz="1800" b="0" i="0" kern="1200" baseline="0" dirty="0" smtClean="0">
              <a:latin typeface="TH SarabunPSK" pitchFamily="34" charset="-34"/>
              <a:cs typeface="TH SarabunPSK" pitchFamily="34" charset="-34"/>
            </a:rPr>
            <a:t>เป้าหมายให้ทุกรายเข้าสู่กระบวนมาตรฐาน </a:t>
          </a:r>
          <a:r>
            <a:rPr lang="en-US" sz="1800" b="0" i="0" kern="1200" baseline="0" dirty="0" smtClean="0">
              <a:latin typeface="TH SarabunPSK" pitchFamily="34" charset="-34"/>
              <a:cs typeface="TH SarabunPSK" pitchFamily="34" charset="-34"/>
            </a:rPr>
            <a:t>GAP</a:t>
          </a:r>
          <a:endParaRPr lang="en-US" sz="1800" b="0" i="0" kern="1200" baseline="0" dirty="0">
            <a:latin typeface="TH SarabunPSK" pitchFamily="34" charset="-34"/>
            <a:cs typeface="TH SarabunPSK" pitchFamily="34" charset="-34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800" b="0" i="0" kern="1200" baseline="0" dirty="0" smtClean="0">
              <a:latin typeface="TH SarabunPSK" pitchFamily="34" charset="-34"/>
              <a:cs typeface="TH SarabunPSK" pitchFamily="34" charset="-34"/>
            </a:rPr>
            <a:t>- </a:t>
          </a:r>
          <a:r>
            <a:rPr lang="th-TH" sz="1800" b="1" i="0" u="sng" kern="1200" baseline="0" dirty="0" smtClean="0">
              <a:latin typeface="TH SarabunPSK" pitchFamily="34" charset="-34"/>
              <a:cs typeface="TH SarabunPSK" pitchFamily="34" charset="-34"/>
            </a:rPr>
            <a:t>การตลาด</a:t>
          </a:r>
          <a:r>
            <a:rPr lang="en-US" sz="1800" b="1" i="0" kern="1200" baseline="0" dirty="0" smtClean="0">
              <a:latin typeface="TH SarabunPSK" pitchFamily="34" charset="-34"/>
              <a:cs typeface="TH SarabunPSK" pitchFamily="34" charset="-34"/>
            </a:rPr>
            <a:t>:</a:t>
          </a:r>
          <a:r>
            <a:rPr lang="th-TH" sz="1800" b="0" i="0" kern="1200" baseline="0" dirty="0" smtClean="0">
              <a:latin typeface="TH SarabunPSK" pitchFamily="34" charset="-34"/>
              <a:cs typeface="TH SarabunPSK" pitchFamily="34" charset="-34"/>
            </a:rPr>
            <a:t> เป้าหมายเชื่อมโยงตลาดล่วงหน้า เพื่อซื้อขายผลผลิตกับโรงสีในท้องถิ่น สหกรณ์การเกษตร</a:t>
          </a:r>
          <a:endParaRPr lang="th-TH" sz="1800" b="0" i="0" kern="1200" baseline="0" dirty="0">
            <a:latin typeface="TH SarabunPSK" pitchFamily="34" charset="-34"/>
            <a:cs typeface="TH SarabunPSK" pitchFamily="34" charset="-34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800" b="0" i="0" kern="1200" baseline="0" dirty="0" smtClean="0">
              <a:latin typeface="TH SarabunPSK" pitchFamily="34" charset="-34"/>
              <a:cs typeface="TH SarabunPSK" pitchFamily="34" charset="-34"/>
            </a:rPr>
            <a:t>- </a:t>
          </a:r>
          <a:r>
            <a:rPr lang="th-TH" sz="1800" b="1" i="0" u="sng" kern="1200" baseline="0" dirty="0" smtClean="0">
              <a:latin typeface="TH SarabunPSK" pitchFamily="34" charset="-34"/>
              <a:cs typeface="TH SarabunPSK" pitchFamily="34" charset="-34"/>
            </a:rPr>
            <a:t>การบริหารจัดการ </a:t>
          </a:r>
          <a:r>
            <a:rPr lang="en-US" sz="1800" b="0" i="0" kern="1200" baseline="0" dirty="0" smtClean="0">
              <a:latin typeface="TH SarabunPSK" pitchFamily="34" charset="-34"/>
              <a:cs typeface="TH SarabunPSK" pitchFamily="34" charset="-34"/>
            </a:rPr>
            <a:t>:</a:t>
          </a:r>
          <a:r>
            <a:rPr lang="th-TH" sz="1800" b="0" i="0" kern="1200" baseline="0" dirty="0" smtClean="0">
              <a:latin typeface="TH SarabunPSK" pitchFamily="34" charset="-34"/>
              <a:cs typeface="TH SarabunPSK" pitchFamily="34" charset="-34"/>
            </a:rPr>
            <a:t> เน้นให้มีการรวมกลุ่มบริหารจัดการการตลาดร่วมกัน </a:t>
          </a:r>
          <a:endParaRPr lang="th-TH" sz="1800" b="0" i="0" kern="1200" baseline="0" dirty="0">
            <a:latin typeface="TH SarabunPSK" pitchFamily="34" charset="-34"/>
            <a:cs typeface="TH SarabunPSK" pitchFamily="34" charset="-34"/>
          </a:endParaRPr>
        </a:p>
      </dsp:txBody>
      <dsp:txXfrm rot="-5400000">
        <a:off x="2060026" y="423801"/>
        <a:ext cx="6311272" cy="21562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9D118E-C0C4-4577-A58E-8E94162A0C2B}">
      <dsp:nvSpPr>
        <dsp:cNvPr id="0" name=""/>
        <dsp:cNvSpPr/>
      </dsp:nvSpPr>
      <dsp:spPr>
        <a:xfrm rot="5400000">
          <a:off x="-240635" y="739645"/>
          <a:ext cx="1604239" cy="11229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900" b="1" i="0" kern="1200" baseline="0" dirty="0" smtClean="0"/>
            <a:t>“ส้มเขียวหวาน”</a:t>
          </a:r>
          <a:endParaRPr lang="en-US" sz="1900" b="0" i="0" kern="1200" baseline="0" dirty="0"/>
        </a:p>
      </dsp:txBody>
      <dsp:txXfrm rot="-5400000">
        <a:off x="2" y="1060493"/>
        <a:ext cx="1122967" cy="481272"/>
      </dsp:txXfrm>
    </dsp:sp>
    <dsp:sp modelId="{F1FBAC58-A861-4053-AC8C-E71FA2DF3DF1}">
      <dsp:nvSpPr>
        <dsp:cNvPr id="0" name=""/>
        <dsp:cNvSpPr/>
      </dsp:nvSpPr>
      <dsp:spPr>
        <a:xfrm rot="5400000">
          <a:off x="3770956" y="-2493087"/>
          <a:ext cx="1997180" cy="72931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900" b="0" i="0" kern="1200" baseline="0" dirty="0" smtClean="0">
              <a:latin typeface="TH SarabunPSK" pitchFamily="34" charset="-34"/>
              <a:cs typeface="TH SarabunPSK" pitchFamily="34" charset="-34"/>
            </a:rPr>
            <a:t>- </a:t>
          </a:r>
          <a:r>
            <a:rPr lang="th-TH" sz="1900" b="1" i="0" u="sng" kern="1200" baseline="0" dirty="0" smtClean="0">
              <a:latin typeface="TH SarabunPSK" pitchFamily="34" charset="-34"/>
              <a:cs typeface="TH SarabunPSK" pitchFamily="34" charset="-34"/>
            </a:rPr>
            <a:t>การลดต้นทุน </a:t>
          </a:r>
          <a:r>
            <a:rPr lang="en-US" sz="1900" b="0" i="0" kern="1200" baseline="0" dirty="0" smtClean="0">
              <a:latin typeface="TH SarabunPSK" pitchFamily="34" charset="-34"/>
              <a:cs typeface="TH SarabunPSK" pitchFamily="34" charset="-34"/>
            </a:rPr>
            <a:t>: </a:t>
          </a:r>
          <a:r>
            <a:rPr lang="th-TH" sz="1900" b="0" i="0" kern="1200" baseline="0" dirty="0" smtClean="0">
              <a:latin typeface="TH SarabunPSK" pitchFamily="34" charset="-34"/>
              <a:cs typeface="TH SarabunPSK" pitchFamily="34" charset="-34"/>
            </a:rPr>
            <a:t>ลดต้นทุนการผลิตจาก จาก 6</a:t>
          </a:r>
          <a:r>
            <a:rPr lang="en-US" sz="1900" b="0" i="0" kern="1200" baseline="0" dirty="0" smtClean="0">
              <a:latin typeface="TH SarabunPSK" pitchFamily="34" charset="-34"/>
              <a:cs typeface="TH SarabunPSK" pitchFamily="34" charset="-34"/>
            </a:rPr>
            <a:t>,</a:t>
          </a:r>
          <a:r>
            <a:rPr lang="th-TH" sz="1900" b="0" i="0" kern="1200" baseline="0" dirty="0" smtClean="0">
              <a:latin typeface="TH SarabunPSK" pitchFamily="34" charset="-34"/>
              <a:cs typeface="TH SarabunPSK" pitchFamily="34" charset="-34"/>
            </a:rPr>
            <a:t>300 บาท/ไร่ เป็น 5</a:t>
          </a:r>
          <a:r>
            <a:rPr lang="en-US" sz="1900" b="0" i="0" kern="1200" baseline="0" dirty="0" smtClean="0">
              <a:latin typeface="TH SarabunPSK" pitchFamily="34" charset="-34"/>
              <a:cs typeface="TH SarabunPSK" pitchFamily="34" charset="-34"/>
            </a:rPr>
            <a:t>,9</a:t>
          </a:r>
          <a:r>
            <a:rPr lang="th-TH" sz="1900" b="0" i="0" kern="1200" baseline="0" dirty="0" smtClean="0">
              <a:latin typeface="TH SarabunPSK" pitchFamily="34" charset="-34"/>
              <a:cs typeface="TH SarabunPSK" pitchFamily="34" charset="-34"/>
            </a:rPr>
            <a:t>00  บาท/ไร่ลดได้ร้อยละ 6.34	</a:t>
          </a:r>
          <a:endParaRPr lang="en-US" sz="1900" b="0" i="0" kern="1200" baseline="0" dirty="0">
            <a:latin typeface="TH SarabunPSK" pitchFamily="34" charset="-34"/>
            <a:cs typeface="TH SarabunPSK" pitchFamily="34" charset="-34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900" b="0" i="0" kern="1200" baseline="0" dirty="0" smtClean="0">
              <a:latin typeface="TH SarabunPSK" pitchFamily="34" charset="-34"/>
              <a:cs typeface="TH SarabunPSK" pitchFamily="34" charset="-34"/>
            </a:rPr>
            <a:t>- </a:t>
          </a:r>
          <a:r>
            <a:rPr lang="th-TH" sz="1900" b="1" i="0" u="sng" kern="1200" baseline="0" dirty="0" smtClean="0">
              <a:latin typeface="TH SarabunPSK" pitchFamily="34" charset="-34"/>
              <a:cs typeface="TH SarabunPSK" pitchFamily="34" charset="-34"/>
            </a:rPr>
            <a:t>การเพิ่มผลผลิต </a:t>
          </a:r>
          <a:r>
            <a:rPr lang="en-US" sz="1900" b="0" i="0" kern="1200" baseline="0" dirty="0" smtClean="0">
              <a:latin typeface="TH SarabunPSK" pitchFamily="34" charset="-34"/>
              <a:cs typeface="TH SarabunPSK" pitchFamily="34" charset="-34"/>
            </a:rPr>
            <a:t>:</a:t>
          </a:r>
          <a:r>
            <a:rPr lang="th-TH" sz="1900" b="0" i="0" kern="1200" baseline="0" dirty="0" smtClean="0">
              <a:latin typeface="TH SarabunPSK" pitchFamily="34" charset="-34"/>
              <a:cs typeface="TH SarabunPSK" pitchFamily="34" charset="-34"/>
            </a:rPr>
            <a:t>เพิ่มผลผลิตจาก </a:t>
          </a:r>
          <a:r>
            <a:rPr lang="en-US" sz="1900" b="0" i="0" kern="1200" baseline="0" dirty="0" smtClean="0">
              <a:latin typeface="TH SarabunPSK" pitchFamily="34" charset="-34"/>
              <a:cs typeface="TH SarabunPSK" pitchFamily="34" charset="-34"/>
            </a:rPr>
            <a:t>1,100 </a:t>
          </a:r>
          <a:r>
            <a:rPr lang="th-TH" sz="1900" b="0" i="0" kern="1200" baseline="0" dirty="0" smtClean="0">
              <a:latin typeface="TH SarabunPSK" pitchFamily="34" charset="-34"/>
              <a:cs typeface="TH SarabunPSK" pitchFamily="34" charset="-34"/>
            </a:rPr>
            <a:t>กก./ไร่ เป็น </a:t>
          </a:r>
          <a:r>
            <a:rPr lang="en-US" sz="1900" b="0" i="0" kern="1200" baseline="0" dirty="0" smtClean="0">
              <a:latin typeface="TH SarabunPSK" pitchFamily="34" charset="-34"/>
              <a:cs typeface="TH SarabunPSK" pitchFamily="34" charset="-34"/>
            </a:rPr>
            <a:t>1,200  </a:t>
          </a:r>
          <a:r>
            <a:rPr lang="th-TH" sz="1900" b="0" i="0" kern="1200" baseline="0" dirty="0" smtClean="0">
              <a:latin typeface="TH SarabunPSK" pitchFamily="34" charset="-34"/>
              <a:cs typeface="TH SarabunPSK" pitchFamily="34" charset="-34"/>
            </a:rPr>
            <a:t>กก./ไร่ เพิ่มขึ้นร้อยละ 8.33</a:t>
          </a:r>
          <a:endParaRPr lang="en-US" sz="1900" b="0" i="0" kern="1200" baseline="0" dirty="0">
            <a:latin typeface="TH SarabunPSK" pitchFamily="34" charset="-34"/>
            <a:cs typeface="TH SarabunPSK" pitchFamily="34" charset="-34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900" b="0" i="0" kern="1200" baseline="0" dirty="0" smtClean="0">
              <a:latin typeface="TH SarabunPSK" pitchFamily="34" charset="-34"/>
              <a:cs typeface="TH SarabunPSK" pitchFamily="34" charset="-34"/>
            </a:rPr>
            <a:t>- </a:t>
          </a:r>
          <a:r>
            <a:rPr lang="th-TH" sz="1900" b="1" i="0" u="sng" kern="1200" baseline="0" dirty="0" smtClean="0">
              <a:latin typeface="TH SarabunPSK" pitchFamily="34" charset="-34"/>
              <a:cs typeface="TH SarabunPSK" pitchFamily="34" charset="-34"/>
            </a:rPr>
            <a:t>การพัฒนาคุณภาพ </a:t>
          </a:r>
          <a:r>
            <a:rPr lang="en-US" sz="1900" b="0" i="0" kern="1200" baseline="0" dirty="0" smtClean="0">
              <a:latin typeface="TH SarabunPSK" pitchFamily="34" charset="-34"/>
              <a:cs typeface="TH SarabunPSK" pitchFamily="34" charset="-34"/>
            </a:rPr>
            <a:t>: </a:t>
          </a:r>
          <a:r>
            <a:rPr lang="th-TH" sz="1900" b="0" i="0" kern="1200" baseline="0" dirty="0" smtClean="0">
              <a:latin typeface="TH SarabunPSK" pitchFamily="34" charset="-34"/>
              <a:cs typeface="TH SarabunPSK" pitchFamily="34" charset="-34"/>
            </a:rPr>
            <a:t>เป้าหมายให้ทุกรายเข้าสู่กระบวนมาตรฐาน </a:t>
          </a:r>
          <a:r>
            <a:rPr lang="en-US" sz="1900" b="0" i="0" kern="1200" baseline="0" dirty="0" smtClean="0">
              <a:latin typeface="TH SarabunPSK" pitchFamily="34" charset="-34"/>
              <a:cs typeface="TH SarabunPSK" pitchFamily="34" charset="-34"/>
            </a:rPr>
            <a:t>GAP</a:t>
          </a:r>
          <a:endParaRPr lang="en-US" sz="1900" b="0" i="0" kern="1200" baseline="0" dirty="0">
            <a:latin typeface="TH SarabunPSK" pitchFamily="34" charset="-34"/>
            <a:cs typeface="TH SarabunPSK" pitchFamily="34" charset="-34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900" b="0" i="0" kern="1200" baseline="0" dirty="0" smtClean="0">
              <a:latin typeface="TH SarabunPSK" pitchFamily="34" charset="-34"/>
              <a:cs typeface="TH SarabunPSK" pitchFamily="34" charset="-34"/>
            </a:rPr>
            <a:t>- </a:t>
          </a:r>
          <a:r>
            <a:rPr lang="th-TH" sz="1900" b="1" i="0" u="sng" kern="1200" baseline="0" dirty="0" smtClean="0">
              <a:latin typeface="TH SarabunPSK" pitchFamily="34" charset="-34"/>
              <a:cs typeface="TH SarabunPSK" pitchFamily="34" charset="-34"/>
            </a:rPr>
            <a:t>การตลาด</a:t>
          </a:r>
          <a:r>
            <a:rPr lang="en-US" sz="1900" b="0" i="0" kern="1200" baseline="0" dirty="0" smtClean="0">
              <a:latin typeface="TH SarabunPSK" pitchFamily="34" charset="-34"/>
              <a:cs typeface="TH SarabunPSK" pitchFamily="34" charset="-34"/>
            </a:rPr>
            <a:t>:</a:t>
          </a:r>
          <a:r>
            <a:rPr lang="th-TH" sz="1900" b="0" i="0" kern="1200" baseline="0" dirty="0" smtClean="0">
              <a:latin typeface="TH SarabunPSK" pitchFamily="34" charset="-34"/>
              <a:cs typeface="TH SarabunPSK" pitchFamily="34" charset="-34"/>
            </a:rPr>
            <a:t> มีเป้าหมายเชื่อมโยงตลาดล่วงหน้า เพื่อซื้อขายผลผลิตกับแหล่งรับซื้อในท้องถิ่น เช่น สหกรณ์การเกษตรบริษัท</a:t>
          </a:r>
          <a:endParaRPr lang="th-TH" sz="1900" b="0" i="0" kern="1200" baseline="0" dirty="0">
            <a:latin typeface="TH SarabunPSK" pitchFamily="34" charset="-34"/>
            <a:cs typeface="TH SarabunPSK" pitchFamily="34" charset="-34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900" b="0" i="0" kern="1200" baseline="0" dirty="0" smtClean="0">
              <a:latin typeface="TH SarabunPSK" pitchFamily="34" charset="-34"/>
              <a:cs typeface="TH SarabunPSK" pitchFamily="34" charset="-34"/>
            </a:rPr>
            <a:t>- </a:t>
          </a:r>
          <a:r>
            <a:rPr lang="th-TH" sz="1900" b="1" i="0" u="sng" kern="1200" baseline="0" dirty="0" smtClean="0">
              <a:latin typeface="TH SarabunPSK" pitchFamily="34" charset="-34"/>
              <a:cs typeface="TH SarabunPSK" pitchFamily="34" charset="-34"/>
            </a:rPr>
            <a:t>การบริหารจัดการ </a:t>
          </a:r>
          <a:r>
            <a:rPr lang="en-US" sz="1900" b="0" i="0" kern="1200" baseline="0" dirty="0" smtClean="0">
              <a:latin typeface="TH SarabunPSK" pitchFamily="34" charset="-34"/>
              <a:cs typeface="TH SarabunPSK" pitchFamily="34" charset="-34"/>
            </a:rPr>
            <a:t>:</a:t>
          </a:r>
          <a:r>
            <a:rPr lang="th-TH" sz="1900" b="0" i="0" kern="1200" baseline="0" dirty="0" smtClean="0">
              <a:latin typeface="TH SarabunPSK" pitchFamily="34" charset="-34"/>
              <a:cs typeface="TH SarabunPSK" pitchFamily="34" charset="-34"/>
            </a:rPr>
            <a:t> เน้นให้มีการรวมกลุ่มบริหารจัดการการตลาดร่วมกัน </a:t>
          </a:r>
          <a:endParaRPr lang="th-TH" sz="1900" b="0" i="0" kern="1200" baseline="0" dirty="0">
            <a:latin typeface="TH SarabunPSK" pitchFamily="34" charset="-34"/>
            <a:cs typeface="TH SarabunPSK" pitchFamily="34" charset="-34"/>
          </a:endParaRPr>
        </a:p>
      </dsp:txBody>
      <dsp:txXfrm rot="-5400000">
        <a:off x="1122968" y="252395"/>
        <a:ext cx="7195663" cy="18021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4998CF-960A-4CF4-A485-65A3FC69F63F}">
      <dsp:nvSpPr>
        <dsp:cNvPr id="0" name=""/>
        <dsp:cNvSpPr/>
      </dsp:nvSpPr>
      <dsp:spPr>
        <a:xfrm rot="5400000">
          <a:off x="-226226" y="918802"/>
          <a:ext cx="1599835" cy="11198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700" b="1" i="0" kern="1200" baseline="0" dirty="0" smtClean="0"/>
            <a:t>“ผึ้งพันธุ์”</a:t>
          </a:r>
          <a:endParaRPr lang="en-US" sz="2700" b="0" i="0" kern="1200" baseline="0" dirty="0"/>
        </a:p>
      </dsp:txBody>
      <dsp:txXfrm rot="-5400000">
        <a:off x="13750" y="1238768"/>
        <a:ext cx="1119884" cy="479951"/>
      </dsp:txXfrm>
    </dsp:sp>
    <dsp:sp modelId="{7582E645-F31F-401D-96B5-209C0DDA6C68}">
      <dsp:nvSpPr>
        <dsp:cNvPr id="0" name=""/>
        <dsp:cNvSpPr/>
      </dsp:nvSpPr>
      <dsp:spPr>
        <a:xfrm rot="5400000">
          <a:off x="3792281" y="-2469587"/>
          <a:ext cx="2074419" cy="73367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000" b="0" i="0" kern="1200" baseline="0" dirty="0" smtClean="0">
              <a:latin typeface="TH SarabunPSK" pitchFamily="34" charset="-34"/>
              <a:cs typeface="TH SarabunPSK" pitchFamily="34" charset="-34"/>
            </a:rPr>
            <a:t>- </a:t>
          </a:r>
          <a:r>
            <a:rPr lang="th-TH" sz="2000" b="1" i="0" u="sng" kern="1200" baseline="0" dirty="0" smtClean="0">
              <a:latin typeface="TH SarabunPSK" pitchFamily="34" charset="-34"/>
              <a:cs typeface="TH SarabunPSK" pitchFamily="34" charset="-34"/>
            </a:rPr>
            <a:t>การลดต้นทุน </a:t>
          </a:r>
          <a:r>
            <a:rPr lang="en-US" sz="2000" b="1" i="0" kern="1200" baseline="0" dirty="0" smtClean="0">
              <a:latin typeface="TH SarabunPSK" pitchFamily="34" charset="-34"/>
              <a:cs typeface="TH SarabunPSK" pitchFamily="34" charset="-34"/>
            </a:rPr>
            <a:t>: </a:t>
          </a:r>
          <a:r>
            <a:rPr lang="th-TH" sz="2000" b="0" i="0" kern="1200" baseline="0" dirty="0" smtClean="0">
              <a:latin typeface="TH SarabunPSK" pitchFamily="34" charset="-34"/>
              <a:cs typeface="TH SarabunPSK" pitchFamily="34" charset="-34"/>
            </a:rPr>
            <a:t>ลดต้นทุนการผลิต  จาก 2</a:t>
          </a:r>
          <a:r>
            <a:rPr lang="en-US" sz="2000" b="0" i="0" kern="1200" baseline="0" dirty="0" smtClean="0">
              <a:latin typeface="TH SarabunPSK" pitchFamily="34" charset="-34"/>
              <a:cs typeface="TH SarabunPSK" pitchFamily="34" charset="-34"/>
            </a:rPr>
            <a:t>,</a:t>
          </a:r>
          <a:r>
            <a:rPr lang="th-TH" sz="2000" b="0" i="0" kern="1200" baseline="0" dirty="0" smtClean="0">
              <a:latin typeface="TH SarabunPSK" pitchFamily="34" charset="-34"/>
              <a:cs typeface="TH SarabunPSK" pitchFamily="34" charset="-34"/>
            </a:rPr>
            <a:t>400 บาท/ไร่ เป็น 2</a:t>
          </a:r>
          <a:r>
            <a:rPr lang="en-US" sz="2000" b="0" i="0" kern="1200" baseline="0" dirty="0" smtClean="0">
              <a:latin typeface="TH SarabunPSK" pitchFamily="34" charset="-34"/>
              <a:cs typeface="TH SarabunPSK" pitchFamily="34" charset="-34"/>
            </a:rPr>
            <a:t>,</a:t>
          </a:r>
          <a:r>
            <a:rPr lang="th-TH" sz="2000" b="0" i="0" kern="1200" baseline="0" dirty="0" smtClean="0">
              <a:latin typeface="TH SarabunPSK" pitchFamily="34" charset="-34"/>
              <a:cs typeface="TH SarabunPSK" pitchFamily="34" charset="-34"/>
            </a:rPr>
            <a:t>100  บาท/ไร่ ลดได้ร้อยละ 12.5	</a:t>
          </a:r>
          <a:endParaRPr lang="en-US" sz="2000" b="0" i="0" kern="1200" baseline="0" dirty="0">
            <a:latin typeface="TH SarabunPSK" pitchFamily="34" charset="-34"/>
            <a:cs typeface="TH SarabunPSK" pitchFamily="34" charset="-34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000" b="0" i="0" kern="1200" baseline="0" dirty="0" smtClean="0">
              <a:latin typeface="TH SarabunPSK" pitchFamily="34" charset="-34"/>
              <a:cs typeface="TH SarabunPSK" pitchFamily="34" charset="-34"/>
            </a:rPr>
            <a:t>- </a:t>
          </a:r>
          <a:r>
            <a:rPr lang="th-TH" sz="2000" b="1" i="0" u="sng" kern="1200" baseline="0" dirty="0" smtClean="0">
              <a:latin typeface="TH SarabunPSK" pitchFamily="34" charset="-34"/>
              <a:cs typeface="TH SarabunPSK" pitchFamily="34" charset="-34"/>
            </a:rPr>
            <a:t>การเพิ่มผลผลิต </a:t>
          </a:r>
          <a:r>
            <a:rPr lang="en-US" sz="2000" b="1" i="0" kern="1200" baseline="0" dirty="0" smtClean="0">
              <a:latin typeface="TH SarabunPSK" pitchFamily="34" charset="-34"/>
              <a:cs typeface="TH SarabunPSK" pitchFamily="34" charset="-34"/>
            </a:rPr>
            <a:t>:</a:t>
          </a:r>
          <a:r>
            <a:rPr lang="th-TH" sz="2000" b="1" i="0" kern="1200" baseline="0" dirty="0" smtClean="0">
              <a:latin typeface="TH SarabunPSK" pitchFamily="34" charset="-34"/>
              <a:cs typeface="TH SarabunPSK" pitchFamily="34" charset="-34"/>
            </a:rPr>
            <a:t> </a:t>
          </a:r>
          <a:r>
            <a:rPr lang="th-TH" sz="2000" b="0" i="0" kern="1200" baseline="0" dirty="0" smtClean="0">
              <a:latin typeface="TH SarabunPSK" pitchFamily="34" charset="-34"/>
              <a:cs typeface="TH SarabunPSK" pitchFamily="34" charset="-34"/>
            </a:rPr>
            <a:t>เพิ่มผลผลิตจาก จาก </a:t>
          </a:r>
          <a:r>
            <a:rPr lang="en-US" sz="2000" b="0" i="0" kern="1200" baseline="0" dirty="0" smtClean="0">
              <a:latin typeface="TH SarabunPSK" pitchFamily="34" charset="-34"/>
              <a:cs typeface="TH SarabunPSK" pitchFamily="34" charset="-34"/>
            </a:rPr>
            <a:t>35</a:t>
          </a:r>
          <a:r>
            <a:rPr lang="th-TH" sz="2000" b="0" i="0" kern="1200" baseline="0" dirty="0" smtClean="0">
              <a:latin typeface="TH SarabunPSK" pitchFamily="34" charset="-34"/>
              <a:cs typeface="TH SarabunPSK" pitchFamily="34" charset="-34"/>
            </a:rPr>
            <a:t> กก./รัง เป็น </a:t>
          </a:r>
          <a:r>
            <a:rPr lang="en-US" sz="2000" b="0" i="0" kern="1200" baseline="0" dirty="0" smtClean="0">
              <a:latin typeface="TH SarabunPSK" pitchFamily="34" charset="-34"/>
              <a:cs typeface="TH SarabunPSK" pitchFamily="34" charset="-34"/>
            </a:rPr>
            <a:t>40</a:t>
          </a:r>
          <a:r>
            <a:rPr lang="th-TH" sz="2000" b="0" i="0" kern="1200" baseline="0" dirty="0" smtClean="0">
              <a:latin typeface="TH SarabunPSK" pitchFamily="34" charset="-34"/>
              <a:cs typeface="TH SarabunPSK" pitchFamily="34" charset="-34"/>
            </a:rPr>
            <a:t>  กก./รัง เพิ่มขึ้นร้อยละ 12.5</a:t>
          </a:r>
          <a:endParaRPr lang="en-US" sz="2000" b="0" i="0" kern="1200" baseline="0" dirty="0">
            <a:latin typeface="TH SarabunPSK" pitchFamily="34" charset="-34"/>
            <a:cs typeface="TH SarabunPSK" pitchFamily="34" charset="-34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000" b="0" i="0" kern="1200" baseline="0" dirty="0" smtClean="0">
              <a:latin typeface="TH SarabunPSK" pitchFamily="34" charset="-34"/>
              <a:cs typeface="TH SarabunPSK" pitchFamily="34" charset="-34"/>
            </a:rPr>
            <a:t>- </a:t>
          </a:r>
          <a:r>
            <a:rPr lang="th-TH" sz="2000" b="1" i="0" u="sng" kern="1200" baseline="0" dirty="0" smtClean="0">
              <a:latin typeface="TH SarabunPSK" pitchFamily="34" charset="-34"/>
              <a:cs typeface="TH SarabunPSK" pitchFamily="34" charset="-34"/>
            </a:rPr>
            <a:t>การพัฒนาคุณภาพ </a:t>
          </a:r>
          <a:r>
            <a:rPr lang="en-US" sz="2000" b="1" i="0" kern="1200" baseline="0" dirty="0" smtClean="0">
              <a:latin typeface="TH SarabunPSK" pitchFamily="34" charset="-34"/>
              <a:cs typeface="TH SarabunPSK" pitchFamily="34" charset="-34"/>
            </a:rPr>
            <a:t>: </a:t>
          </a:r>
          <a:r>
            <a:rPr lang="th-TH" sz="2000" b="0" i="0" kern="1200" baseline="0" dirty="0" smtClean="0">
              <a:latin typeface="TH SarabunPSK" pitchFamily="34" charset="-34"/>
              <a:cs typeface="TH SarabunPSK" pitchFamily="34" charset="-34"/>
            </a:rPr>
            <a:t>เป้าหมายให้ทุกรายเข้าสู่กระบวนมาตรฐาน </a:t>
          </a:r>
          <a:r>
            <a:rPr lang="en-US" sz="2000" b="0" i="0" kern="1200" baseline="0" dirty="0" smtClean="0">
              <a:latin typeface="TH SarabunPSK" pitchFamily="34" charset="-34"/>
              <a:cs typeface="TH SarabunPSK" pitchFamily="34" charset="-34"/>
            </a:rPr>
            <a:t>GAP</a:t>
          </a:r>
          <a:endParaRPr lang="en-US" sz="2000" b="0" i="0" kern="1200" baseline="0" dirty="0">
            <a:latin typeface="TH SarabunPSK" pitchFamily="34" charset="-34"/>
            <a:cs typeface="TH SarabunPSK" pitchFamily="34" charset="-34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000" b="0" i="0" kern="1200" baseline="0" dirty="0" smtClean="0">
              <a:latin typeface="TH SarabunPSK" pitchFamily="34" charset="-34"/>
              <a:cs typeface="TH SarabunPSK" pitchFamily="34" charset="-34"/>
            </a:rPr>
            <a:t>- </a:t>
          </a:r>
          <a:r>
            <a:rPr lang="th-TH" sz="2000" b="1" i="0" u="sng" kern="1200" baseline="0" dirty="0" smtClean="0">
              <a:latin typeface="TH SarabunPSK" pitchFamily="34" charset="-34"/>
              <a:cs typeface="TH SarabunPSK" pitchFamily="34" charset="-34"/>
            </a:rPr>
            <a:t>การตลาด</a:t>
          </a:r>
          <a:r>
            <a:rPr lang="en-US" sz="2000" b="1" i="0" kern="1200" baseline="0" dirty="0" smtClean="0">
              <a:latin typeface="TH SarabunPSK" pitchFamily="34" charset="-34"/>
              <a:cs typeface="TH SarabunPSK" pitchFamily="34" charset="-34"/>
            </a:rPr>
            <a:t>:</a:t>
          </a:r>
          <a:r>
            <a:rPr lang="th-TH" sz="2000" b="1" i="0" kern="1200" baseline="0" dirty="0" smtClean="0">
              <a:latin typeface="TH SarabunPSK" pitchFamily="34" charset="-34"/>
              <a:cs typeface="TH SarabunPSK" pitchFamily="34" charset="-34"/>
            </a:rPr>
            <a:t> </a:t>
          </a:r>
          <a:r>
            <a:rPr lang="th-TH" sz="2000" b="0" i="0" kern="1200" baseline="0" dirty="0" smtClean="0">
              <a:latin typeface="TH SarabunPSK" pitchFamily="34" charset="-34"/>
              <a:cs typeface="TH SarabunPSK" pitchFamily="34" charset="-34"/>
            </a:rPr>
            <a:t>มีเป้าหมายเชื่อมโยงตลาดล่วงหน้า เพื่อซื้อขายผลผลิตกับแหล่งรับซื้อใน การแปรรูปผลิตภัณฑ์จากผึ้ง</a:t>
          </a:r>
          <a:endParaRPr lang="th-TH" sz="2000" b="0" i="0" kern="1200" baseline="0" dirty="0">
            <a:latin typeface="TH SarabunPSK" pitchFamily="34" charset="-34"/>
            <a:cs typeface="TH SarabunPSK" pitchFamily="34" charset="-34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000" b="0" i="0" kern="1200" baseline="0" dirty="0" smtClean="0">
              <a:latin typeface="TH SarabunPSK" pitchFamily="34" charset="-34"/>
              <a:cs typeface="TH SarabunPSK" pitchFamily="34" charset="-34"/>
            </a:rPr>
            <a:t>- </a:t>
          </a:r>
          <a:r>
            <a:rPr lang="th-TH" sz="2000" b="1" i="0" u="sng" kern="1200" baseline="0" dirty="0" smtClean="0">
              <a:latin typeface="TH SarabunPSK" pitchFamily="34" charset="-34"/>
              <a:cs typeface="TH SarabunPSK" pitchFamily="34" charset="-34"/>
            </a:rPr>
            <a:t>การบริหารจัดการ </a:t>
          </a:r>
          <a:r>
            <a:rPr lang="en-US" sz="2000" b="0" i="0" kern="1200" baseline="0" dirty="0" smtClean="0">
              <a:latin typeface="TH SarabunPSK" pitchFamily="34" charset="-34"/>
              <a:cs typeface="TH SarabunPSK" pitchFamily="34" charset="-34"/>
            </a:rPr>
            <a:t>:</a:t>
          </a:r>
          <a:r>
            <a:rPr lang="th-TH" sz="2000" b="0" i="0" kern="1200" baseline="0" dirty="0" smtClean="0">
              <a:latin typeface="TH SarabunPSK" pitchFamily="34" charset="-34"/>
              <a:cs typeface="TH SarabunPSK" pitchFamily="34" charset="-34"/>
            </a:rPr>
            <a:t> เน้นให้มีการรวมกลุ่มบริหารจัดการการตลาดร่วมกัน </a:t>
          </a:r>
          <a:endParaRPr lang="th-TH" sz="2000" b="0" i="0" kern="1200" baseline="0" dirty="0">
            <a:latin typeface="TH SarabunPSK" pitchFamily="34" charset="-34"/>
            <a:cs typeface="TH SarabunPSK" pitchFamily="34" charset="-34"/>
          </a:endParaRPr>
        </a:p>
      </dsp:txBody>
      <dsp:txXfrm rot="-5400000">
        <a:off x="1161130" y="262829"/>
        <a:ext cx="7235458" cy="18718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729EBF-FF50-4DDB-9A08-A088E6959203}">
      <dsp:nvSpPr>
        <dsp:cNvPr id="0" name=""/>
        <dsp:cNvSpPr/>
      </dsp:nvSpPr>
      <dsp:spPr>
        <a:xfrm>
          <a:off x="7686" y="0"/>
          <a:ext cx="1591189" cy="5291528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0" kern="1200" baseline="0" dirty="0" smtClean="0">
              <a:solidFill>
                <a:srgbClr val="2103FB"/>
              </a:solidFill>
              <a:latin typeface="TH SarabunPSK" pitchFamily="34" charset="-34"/>
              <a:cs typeface="TH SarabunPSK" pitchFamily="34" charset="-34"/>
            </a:rPr>
            <a:t>1.</a:t>
          </a:r>
          <a:r>
            <a:rPr lang="th-TH" sz="2400" b="0" i="0" kern="1200" baseline="0" dirty="0" smtClean="0">
              <a:solidFill>
                <a:srgbClr val="2103FB"/>
              </a:solidFill>
              <a:latin typeface="TH SarabunPSK" pitchFamily="34" charset="-34"/>
              <a:cs typeface="TH SarabunPSK" pitchFamily="34" charset="-34"/>
            </a:rPr>
            <a:t> จัดเวทีวิเคราะห์ จัดทำแผนและเป้าหมายการพัฒนาของกลุ่มตามการบริหารจัดการรูปแบบแปลงใหญ่ใน </a:t>
          </a:r>
          <a:r>
            <a:rPr lang="en-US" sz="2400" b="0" i="0" kern="1200" baseline="0" dirty="0" smtClean="0">
              <a:solidFill>
                <a:srgbClr val="2103FB"/>
              </a:solidFill>
              <a:latin typeface="TH SarabunPSK" pitchFamily="34" charset="-34"/>
              <a:cs typeface="TH SarabunPSK" pitchFamily="34" charset="-34"/>
            </a:rPr>
            <a:t>5 </a:t>
          </a:r>
          <a:r>
            <a:rPr lang="th-TH" sz="2400" b="0" i="0" kern="1200" baseline="0" dirty="0" smtClean="0">
              <a:solidFill>
                <a:srgbClr val="2103FB"/>
              </a:solidFill>
              <a:latin typeface="TH SarabunPSK" pitchFamily="34" charset="-34"/>
              <a:cs typeface="TH SarabunPSK" pitchFamily="34" charset="-34"/>
            </a:rPr>
            <a:t>ด้าน ได้แก่ การลดต้นทุนการผลิต การเพิ่มผลผลิต การพัฒนาคุณภาพตามมาตรฐาน </a:t>
          </a:r>
          <a:r>
            <a:rPr lang="en-US" sz="2400" b="0" i="0" kern="1200" baseline="0" dirty="0" smtClean="0">
              <a:solidFill>
                <a:srgbClr val="2103FB"/>
              </a:solidFill>
              <a:latin typeface="TH SarabunPSK" pitchFamily="34" charset="-34"/>
              <a:cs typeface="TH SarabunPSK" pitchFamily="34" charset="-34"/>
            </a:rPr>
            <a:t>GAP </a:t>
          </a:r>
          <a:r>
            <a:rPr lang="th-TH" sz="2400" b="0" i="0" kern="1200" baseline="0" dirty="0" smtClean="0">
              <a:solidFill>
                <a:srgbClr val="2103FB"/>
              </a:solidFill>
              <a:latin typeface="TH SarabunPSK" pitchFamily="34" charset="-34"/>
              <a:cs typeface="TH SarabunPSK" pitchFamily="34" charset="-34"/>
            </a:rPr>
            <a:t>การตลาด และการบริหารจัดการ</a:t>
          </a:r>
          <a:endParaRPr lang="en-US" sz="2400" b="0" i="0" kern="1200" baseline="0" dirty="0">
            <a:solidFill>
              <a:srgbClr val="2103FB"/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54290" y="46604"/>
        <a:ext cx="1497981" cy="5198320"/>
      </dsp:txXfrm>
    </dsp:sp>
    <dsp:sp modelId="{75F85B23-42ED-4E92-9222-9F1FCAC74F61}">
      <dsp:nvSpPr>
        <dsp:cNvPr id="0" name=""/>
        <dsp:cNvSpPr/>
      </dsp:nvSpPr>
      <dsp:spPr>
        <a:xfrm>
          <a:off x="1754959" y="2448456"/>
          <a:ext cx="330895" cy="3946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400" kern="1200"/>
        </a:p>
      </dsp:txBody>
      <dsp:txXfrm>
        <a:off x="1754959" y="2527379"/>
        <a:ext cx="231627" cy="236769"/>
      </dsp:txXfrm>
    </dsp:sp>
    <dsp:sp modelId="{C0B9BA76-F847-4765-8A0A-9C463BC3D46D}">
      <dsp:nvSpPr>
        <dsp:cNvPr id="0" name=""/>
        <dsp:cNvSpPr/>
      </dsp:nvSpPr>
      <dsp:spPr>
        <a:xfrm>
          <a:off x="2223208" y="0"/>
          <a:ext cx="1591189" cy="5291528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baseline="0" dirty="0" smtClean="0">
              <a:solidFill>
                <a:srgbClr val="2103FB"/>
              </a:solidFill>
              <a:latin typeface="TH SarabunPSK" pitchFamily="34" charset="-34"/>
              <a:cs typeface="TH SarabunPSK" pitchFamily="34" charset="-34"/>
            </a:rPr>
            <a:t>2. </a:t>
          </a:r>
          <a:r>
            <a:rPr lang="th-TH" sz="1600" b="0" i="0" kern="1200" baseline="0" dirty="0" smtClean="0">
              <a:solidFill>
                <a:srgbClr val="2103FB"/>
              </a:solidFill>
              <a:latin typeface="TH SarabunPSK" pitchFamily="34" charset="-34"/>
              <a:cs typeface="TH SarabunPSK" pitchFamily="34" charset="-34"/>
            </a:rPr>
            <a:t>การถ่ายทอดความรู้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baseline="0" dirty="0" smtClean="0">
              <a:solidFill>
                <a:srgbClr val="2103FB"/>
              </a:solidFill>
              <a:latin typeface="TH SarabunPSK" pitchFamily="34" charset="-34"/>
              <a:cs typeface="TH SarabunPSK" pitchFamily="34" charset="-34"/>
            </a:rPr>
            <a:t>2.1</a:t>
          </a:r>
          <a:r>
            <a:rPr lang="th-TH" sz="1600" b="0" i="0" kern="1200" baseline="0" dirty="0" smtClean="0">
              <a:solidFill>
                <a:srgbClr val="2103FB"/>
              </a:solidFill>
              <a:latin typeface="TH SarabunPSK" pitchFamily="34" charset="-34"/>
              <a:cs typeface="TH SarabunPSK" pitchFamily="34" charset="-34"/>
            </a:rPr>
            <a:t> ถ่ายทอดความรู้ให้เกษตรกรด้านการลดต้นทุนการผลิต เพิ่มประสิทธิภาพ การผลิต</a:t>
          </a:r>
          <a:endParaRPr lang="en-US" sz="1600" b="0" i="0" kern="1200" baseline="0" dirty="0" smtClean="0">
            <a:solidFill>
              <a:srgbClr val="2103FB"/>
            </a:solidFill>
            <a:latin typeface="TH SarabunPSK" pitchFamily="34" charset="-34"/>
            <a:cs typeface="TH SarabunPSK" pitchFamily="34" charset="-34"/>
          </a:endParaRP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baseline="0" dirty="0" smtClean="0">
              <a:solidFill>
                <a:srgbClr val="2103FB"/>
              </a:solidFill>
              <a:latin typeface="TH SarabunPSK" pitchFamily="34" charset="-34"/>
              <a:cs typeface="TH SarabunPSK" pitchFamily="34" charset="-34"/>
            </a:rPr>
            <a:t>2.2</a:t>
          </a:r>
          <a:r>
            <a:rPr lang="th-TH" sz="1600" b="0" i="0" kern="1200" baseline="0" dirty="0" smtClean="0">
              <a:solidFill>
                <a:srgbClr val="2103FB"/>
              </a:solidFill>
              <a:latin typeface="TH SarabunPSK" pitchFamily="34" charset="-34"/>
              <a:cs typeface="TH SarabunPSK" pitchFamily="34" charset="-34"/>
            </a:rPr>
            <a:t> ส่งเสริมการจัดทำแปลงเรียนรู้เพิ่มประสิทธิภาพการผลิต เพื่อเป็นการทดสอบหรือสาธิตเทคโนโลยีในประเด็นที่เกษตรกรต้องการทราบหรือเทคโนโลยีที่ต้องการชักชวนให้เกษตรกรพัฒนา ภายใต้ความเห็นชอบของสมาชิก และ</a:t>
          </a:r>
          <a:r>
            <a:rPr lang="th-TH" sz="1600" b="0" i="0" kern="1200" baseline="0" dirty="0" err="1" smtClean="0">
              <a:solidFill>
                <a:srgbClr val="2103FB"/>
              </a:solidFill>
              <a:latin typeface="TH SarabunPSK" pitchFamily="34" charset="-34"/>
              <a:cs typeface="TH SarabunPSK" pitchFamily="34" charset="-34"/>
            </a:rPr>
            <a:t>บูรณา</a:t>
          </a:r>
          <a:r>
            <a:rPr lang="th-TH" sz="1600" b="0" i="0" kern="1200" baseline="0" dirty="0" smtClean="0">
              <a:solidFill>
                <a:srgbClr val="2103FB"/>
              </a:solidFill>
              <a:latin typeface="TH SarabunPSK" pitchFamily="34" charset="-34"/>
              <a:cs typeface="TH SarabunPSK" pitchFamily="34" charset="-34"/>
            </a:rPr>
            <a:t>การกับหน่วยงาน</a:t>
          </a:r>
          <a:endParaRPr lang="en-US" sz="1600" b="0" i="0" kern="1200" baseline="0" dirty="0" smtClean="0">
            <a:solidFill>
              <a:srgbClr val="2103FB"/>
            </a:solidFill>
            <a:latin typeface="TH SarabunPSK" pitchFamily="34" charset="-34"/>
            <a:cs typeface="TH SarabunPSK" pitchFamily="34" charset="-34"/>
          </a:endParaRP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baseline="0" dirty="0" smtClean="0">
              <a:solidFill>
                <a:srgbClr val="2103FB"/>
              </a:solidFill>
              <a:latin typeface="TH SarabunPSK" pitchFamily="34" charset="-34"/>
              <a:cs typeface="TH SarabunPSK" pitchFamily="34" charset="-34"/>
            </a:rPr>
            <a:t>2.3</a:t>
          </a:r>
          <a:r>
            <a:rPr lang="th-TH" sz="1600" b="0" i="0" kern="1200" baseline="0" dirty="0" smtClean="0">
              <a:solidFill>
                <a:srgbClr val="2103FB"/>
              </a:solidFill>
              <a:latin typeface="TH SarabunPSK" pitchFamily="34" charset="-34"/>
              <a:cs typeface="TH SarabunPSK" pitchFamily="34" charset="-34"/>
            </a:rPr>
            <a:t> ถ่ายทอดความรู้ให้เกษตรกรด้านการบริหารจัดการ/การทำบัญชีกลุ่ม </a:t>
          </a:r>
          <a:endParaRPr lang="en-US" sz="1600" b="0" i="0" kern="1200" baseline="0" dirty="0">
            <a:solidFill>
              <a:srgbClr val="2103FB"/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2269812" y="46604"/>
        <a:ext cx="1497981" cy="5198320"/>
      </dsp:txXfrm>
    </dsp:sp>
    <dsp:sp modelId="{F629527D-684D-4A4A-B348-C3A8B6BEE3EA}">
      <dsp:nvSpPr>
        <dsp:cNvPr id="0" name=""/>
        <dsp:cNvSpPr/>
      </dsp:nvSpPr>
      <dsp:spPr>
        <a:xfrm>
          <a:off x="3976553" y="2448456"/>
          <a:ext cx="343768" cy="3946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400" kern="1200"/>
        </a:p>
      </dsp:txBody>
      <dsp:txXfrm>
        <a:off x="3976553" y="2527379"/>
        <a:ext cx="240638" cy="236769"/>
      </dsp:txXfrm>
    </dsp:sp>
    <dsp:sp modelId="{DEE8397A-0575-46C0-B634-DC43F63912BF}">
      <dsp:nvSpPr>
        <dsp:cNvPr id="0" name=""/>
        <dsp:cNvSpPr/>
      </dsp:nvSpPr>
      <dsp:spPr>
        <a:xfrm>
          <a:off x="4463018" y="0"/>
          <a:ext cx="1591189" cy="5291528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0" kern="1200" baseline="0" dirty="0" smtClean="0">
              <a:solidFill>
                <a:srgbClr val="2103FB"/>
              </a:solidFill>
              <a:latin typeface="TH SarabunPSK" pitchFamily="34" charset="-34"/>
              <a:cs typeface="TH SarabunPSK" pitchFamily="34" charset="-34"/>
            </a:rPr>
            <a:t>3. </a:t>
          </a:r>
          <a:r>
            <a:rPr lang="th-TH" sz="2400" b="0" i="0" kern="1200" baseline="0" dirty="0" smtClean="0">
              <a:solidFill>
                <a:srgbClr val="2103FB"/>
              </a:solidFill>
              <a:latin typeface="TH SarabunPSK" pitchFamily="34" charset="-34"/>
              <a:cs typeface="TH SarabunPSK" pitchFamily="34" charset="-34"/>
            </a:rPr>
            <a:t>การยกระดับมาตรฐานและเพิ่มมูลค่าสินค้าเกษตร</a:t>
          </a:r>
          <a:endParaRPr lang="en-US" sz="2400" b="0" i="0" kern="1200" baseline="0" dirty="0">
            <a:solidFill>
              <a:srgbClr val="2103FB"/>
            </a:solidFill>
            <a:latin typeface="TH SarabunPSK" pitchFamily="34" charset="-34"/>
            <a:cs typeface="TH SarabunPSK" pitchFamily="34" charset="-34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i="0" kern="1200" baseline="0" dirty="0" smtClean="0">
              <a:solidFill>
                <a:srgbClr val="2103FB"/>
              </a:solidFill>
              <a:latin typeface="TH SarabunPSK" pitchFamily="34" charset="-34"/>
              <a:cs typeface="TH SarabunPSK" pitchFamily="34" charset="-34"/>
            </a:rPr>
            <a:t>3.1 </a:t>
          </a:r>
          <a:r>
            <a:rPr lang="th-TH" sz="2400" b="0" i="0" kern="1200" baseline="0" dirty="0" smtClean="0">
              <a:solidFill>
                <a:srgbClr val="2103FB"/>
              </a:solidFill>
              <a:latin typeface="TH SarabunPSK" pitchFamily="34" charset="-34"/>
              <a:cs typeface="TH SarabunPSK" pitchFamily="34" charset="-34"/>
            </a:rPr>
            <a:t>ถ่ายทอดความรู้ให้เกษตรกรเน้นการพัฒนาคุณภาพและการสร้างมูลค่าเพิ่ม</a:t>
          </a:r>
          <a:endParaRPr lang="en-US" sz="2400" b="0" i="0" kern="1200" baseline="0" dirty="0">
            <a:solidFill>
              <a:srgbClr val="2103FB"/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4509622" y="46604"/>
        <a:ext cx="1497981" cy="5198320"/>
      </dsp:txXfrm>
    </dsp:sp>
    <dsp:sp modelId="{D78C579B-A4D3-4F31-84CF-AA96479F5D1A}">
      <dsp:nvSpPr>
        <dsp:cNvPr id="0" name=""/>
        <dsp:cNvSpPr/>
      </dsp:nvSpPr>
      <dsp:spPr>
        <a:xfrm>
          <a:off x="6213327" y="2448456"/>
          <a:ext cx="337332" cy="3946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400" kern="1200"/>
        </a:p>
      </dsp:txBody>
      <dsp:txXfrm>
        <a:off x="6213327" y="2527379"/>
        <a:ext cx="236132" cy="236769"/>
      </dsp:txXfrm>
    </dsp:sp>
    <dsp:sp modelId="{8FCB1D71-1EF8-4CB7-885F-47ABDE13B12C}">
      <dsp:nvSpPr>
        <dsp:cNvPr id="0" name=""/>
        <dsp:cNvSpPr/>
      </dsp:nvSpPr>
      <dsp:spPr>
        <a:xfrm>
          <a:off x="6690684" y="0"/>
          <a:ext cx="1591189" cy="5291528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0" kern="1200" baseline="0" dirty="0" smtClean="0">
              <a:solidFill>
                <a:srgbClr val="2103FB"/>
              </a:solidFill>
              <a:latin typeface="TH SarabunPSK" pitchFamily="34" charset="-34"/>
              <a:cs typeface="TH SarabunPSK" pitchFamily="34" charset="-34"/>
            </a:rPr>
            <a:t>4. </a:t>
          </a:r>
          <a:r>
            <a:rPr lang="th-TH" sz="2400" b="0" i="0" kern="1200" baseline="0" dirty="0" smtClean="0">
              <a:solidFill>
                <a:srgbClr val="2103FB"/>
              </a:solidFill>
              <a:latin typeface="TH SarabunPSK" pitchFamily="34" charset="-34"/>
              <a:cs typeface="TH SarabunPSK" pitchFamily="34" charset="-34"/>
            </a:rPr>
            <a:t>การเชื่อมโยงการตลาด</a:t>
          </a:r>
          <a:endParaRPr lang="en-US" sz="2400" b="0" i="0" kern="1200" baseline="0" dirty="0">
            <a:solidFill>
              <a:srgbClr val="2103FB"/>
            </a:solidFill>
            <a:latin typeface="TH SarabunPSK" pitchFamily="34" charset="-34"/>
            <a:cs typeface="TH SarabunPSK" pitchFamily="34" charset="-34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i="0" kern="1200" baseline="0" dirty="0" smtClean="0">
              <a:solidFill>
                <a:srgbClr val="2103FB"/>
              </a:solidFill>
              <a:latin typeface="TH SarabunPSK" pitchFamily="34" charset="-34"/>
              <a:cs typeface="TH SarabunPSK" pitchFamily="34" charset="-34"/>
            </a:rPr>
            <a:t>4.1</a:t>
          </a:r>
          <a:r>
            <a:rPr lang="th-TH" sz="2400" b="0" i="0" kern="1200" baseline="0" dirty="0" smtClean="0">
              <a:solidFill>
                <a:srgbClr val="2103FB"/>
              </a:solidFill>
              <a:latin typeface="TH SarabunPSK" pitchFamily="34" charset="-34"/>
              <a:cs typeface="TH SarabunPSK" pitchFamily="34" charset="-34"/>
            </a:rPr>
            <a:t> ส่งเสริมและถ่ายทอดความรู้ให้เกษตรกรด้านการตลาดและเชื่อมโยงการตลาด</a:t>
          </a:r>
          <a:endParaRPr lang="th-TH" sz="2400" b="0" i="0" kern="1200" baseline="0" dirty="0">
            <a:solidFill>
              <a:srgbClr val="2103FB"/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6737288" y="46604"/>
        <a:ext cx="1497981" cy="51983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3D20AD-2E05-445B-BFC2-526514A1A272}">
      <dsp:nvSpPr>
        <dsp:cNvPr id="0" name=""/>
        <dsp:cNvSpPr/>
      </dsp:nvSpPr>
      <dsp:spPr>
        <a:xfrm>
          <a:off x="-5655397" y="-865717"/>
          <a:ext cx="6733281" cy="6733281"/>
        </a:xfrm>
        <a:prstGeom prst="blockArc">
          <a:avLst>
            <a:gd name="adj1" fmla="val 18900000"/>
            <a:gd name="adj2" fmla="val 2700000"/>
            <a:gd name="adj3" fmla="val 321"/>
          </a:avLst>
        </a:prstGeom>
        <a:noFill/>
        <a:ln w="34925" cap="flat" cmpd="sng" algn="in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A984DD-CF27-4113-A093-19D2552EE234}">
      <dsp:nvSpPr>
        <dsp:cNvPr id="0" name=""/>
        <dsp:cNvSpPr/>
      </dsp:nvSpPr>
      <dsp:spPr>
        <a:xfrm>
          <a:off x="401675" y="268233"/>
          <a:ext cx="4112663" cy="516920"/>
        </a:xfrm>
        <a:prstGeom prst="rect">
          <a:avLst/>
        </a:prstGeom>
        <a:solidFill>
          <a:srgbClr val="CCFF99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 prst="softRound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798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เป็นผู้มีความรู้ในเรื่องที่ทำอยู่</a:t>
          </a:r>
          <a:endParaRPr lang="th-TH" sz="2400" kern="1200" dirty="0">
            <a:solidFill>
              <a:schemeClr val="tx1"/>
            </a:solidFill>
          </a:endParaRPr>
        </a:p>
      </dsp:txBody>
      <dsp:txXfrm>
        <a:off x="401675" y="268233"/>
        <a:ext cx="4112663" cy="516920"/>
      </dsp:txXfrm>
    </dsp:sp>
    <dsp:sp modelId="{C2A70A18-52CC-471E-8050-41B8416BD4FB}">
      <dsp:nvSpPr>
        <dsp:cNvPr id="0" name=""/>
        <dsp:cNvSpPr/>
      </dsp:nvSpPr>
      <dsp:spPr>
        <a:xfrm>
          <a:off x="72553" y="197572"/>
          <a:ext cx="658242" cy="658242"/>
        </a:xfrm>
        <a:prstGeom prst="ellipse">
          <a:avLst/>
        </a:prstGeom>
        <a:solidFill>
          <a:srgbClr val="92D050"/>
        </a:solidFill>
        <a:ln w="6350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A0FD882-8C55-4E1E-8E46-37C2549B3254}">
      <dsp:nvSpPr>
        <dsp:cNvPr id="0" name=""/>
        <dsp:cNvSpPr/>
      </dsp:nvSpPr>
      <dsp:spPr>
        <a:xfrm>
          <a:off x="834835" y="1058025"/>
          <a:ext cx="3679504" cy="516920"/>
        </a:xfrm>
        <a:prstGeom prst="rect">
          <a:avLst/>
        </a:prstGeom>
        <a:solidFill>
          <a:srgbClr val="CCFF99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 prst="softRound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798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มีข้อมูลประกอบการตัดสินใจ</a:t>
          </a:r>
          <a:endParaRPr lang="th-TH" sz="2400" kern="1200" dirty="0">
            <a:solidFill>
              <a:schemeClr val="tx1"/>
            </a:solidFill>
          </a:endParaRPr>
        </a:p>
      </dsp:txBody>
      <dsp:txXfrm>
        <a:off x="834835" y="1058025"/>
        <a:ext cx="3679504" cy="516920"/>
      </dsp:txXfrm>
    </dsp:sp>
    <dsp:sp modelId="{4AA3F39F-AB79-48C4-B281-D0C1F066BE60}">
      <dsp:nvSpPr>
        <dsp:cNvPr id="0" name=""/>
        <dsp:cNvSpPr/>
      </dsp:nvSpPr>
      <dsp:spPr>
        <a:xfrm>
          <a:off x="505713" y="987364"/>
          <a:ext cx="658242" cy="658242"/>
        </a:xfrm>
        <a:prstGeom prst="ellipse">
          <a:avLst/>
        </a:prstGeom>
        <a:solidFill>
          <a:srgbClr val="92D050"/>
        </a:solidFill>
        <a:ln w="6350" cap="flat" cmpd="sng" algn="in">
          <a:solidFill>
            <a:schemeClr val="accent5">
              <a:hueOff val="1766460"/>
              <a:satOff val="5752"/>
              <a:lumOff val="200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5260E40-6B8A-41F5-9133-5D6ED0F1AD39}">
      <dsp:nvSpPr>
        <dsp:cNvPr id="0" name=""/>
        <dsp:cNvSpPr/>
      </dsp:nvSpPr>
      <dsp:spPr>
        <a:xfrm>
          <a:off x="1032908" y="1721463"/>
          <a:ext cx="3481430" cy="728954"/>
        </a:xfrm>
        <a:prstGeom prst="rect">
          <a:avLst/>
        </a:prstGeom>
        <a:solidFill>
          <a:srgbClr val="CCFF99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 prst="softRound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798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มีการบริหารจัดการผลผลิตและการตลาด</a:t>
          </a:r>
          <a:endParaRPr lang="th-TH" sz="2400" kern="1200" dirty="0">
            <a:solidFill>
              <a:schemeClr val="tx1"/>
            </a:solidFill>
          </a:endParaRPr>
        </a:p>
      </dsp:txBody>
      <dsp:txXfrm>
        <a:off x="1032908" y="1721463"/>
        <a:ext cx="3481430" cy="728954"/>
      </dsp:txXfrm>
    </dsp:sp>
    <dsp:sp modelId="{EABB424B-6EFA-4183-831D-1368B371E644}">
      <dsp:nvSpPr>
        <dsp:cNvPr id="0" name=""/>
        <dsp:cNvSpPr/>
      </dsp:nvSpPr>
      <dsp:spPr>
        <a:xfrm>
          <a:off x="703786" y="1756816"/>
          <a:ext cx="658242" cy="658242"/>
        </a:xfrm>
        <a:prstGeom prst="ellipse">
          <a:avLst/>
        </a:prstGeom>
        <a:solidFill>
          <a:srgbClr val="92D050"/>
        </a:solidFill>
        <a:ln w="6350" cap="flat" cmpd="sng" algn="in">
          <a:solidFill>
            <a:schemeClr val="accent5">
              <a:hueOff val="3532919"/>
              <a:satOff val="11503"/>
              <a:lumOff val="400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44E507D-3A79-41C0-AA53-79768BA66FE5}">
      <dsp:nvSpPr>
        <dsp:cNvPr id="0" name=""/>
        <dsp:cNvSpPr/>
      </dsp:nvSpPr>
      <dsp:spPr>
        <a:xfrm>
          <a:off x="1032908" y="2592037"/>
          <a:ext cx="3481430" cy="830771"/>
        </a:xfrm>
        <a:prstGeom prst="rect">
          <a:avLst/>
        </a:prstGeom>
        <a:solidFill>
          <a:srgbClr val="CCFF99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 prst="softRound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798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เป็นผู้มีความตระหนักถึงคุณภาพสินค้าและความปลอดภัยของผู้บริโภค</a:t>
          </a:r>
          <a:endParaRPr lang="th-TH" sz="2400" kern="1200" dirty="0">
            <a:solidFill>
              <a:schemeClr val="tx1"/>
            </a:solidFill>
          </a:endParaRPr>
        </a:p>
      </dsp:txBody>
      <dsp:txXfrm>
        <a:off x="1032908" y="2592037"/>
        <a:ext cx="3481430" cy="830771"/>
      </dsp:txXfrm>
    </dsp:sp>
    <dsp:sp modelId="{981F4D68-4B05-4C5D-8906-6DE3A11A41F5}">
      <dsp:nvSpPr>
        <dsp:cNvPr id="0" name=""/>
        <dsp:cNvSpPr/>
      </dsp:nvSpPr>
      <dsp:spPr>
        <a:xfrm>
          <a:off x="703786" y="2678315"/>
          <a:ext cx="658242" cy="658242"/>
        </a:xfrm>
        <a:prstGeom prst="ellipse">
          <a:avLst/>
        </a:prstGeom>
        <a:solidFill>
          <a:srgbClr val="92D050"/>
        </a:solidFill>
        <a:ln w="6350" cap="flat" cmpd="sng" algn="in">
          <a:solidFill>
            <a:schemeClr val="accent5">
              <a:hueOff val="5299379"/>
              <a:satOff val="17255"/>
              <a:lumOff val="600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2C027BF-4CD6-404B-8D6C-6764929FA6D1}">
      <dsp:nvSpPr>
        <dsp:cNvPr id="0" name=""/>
        <dsp:cNvSpPr/>
      </dsp:nvSpPr>
      <dsp:spPr>
        <a:xfrm>
          <a:off x="834835" y="3548922"/>
          <a:ext cx="3679504" cy="516920"/>
        </a:xfrm>
        <a:prstGeom prst="rect">
          <a:avLst/>
        </a:prstGeom>
        <a:solidFill>
          <a:srgbClr val="CCFF99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 prst="softRound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798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มีความรับผิดชอบต่อสิ่งแวดล้อม/สังคม</a:t>
          </a:r>
          <a:endParaRPr lang="th-TH" sz="2400" kern="1200" dirty="0">
            <a:solidFill>
              <a:schemeClr val="tx1"/>
            </a:solidFill>
          </a:endParaRPr>
        </a:p>
      </dsp:txBody>
      <dsp:txXfrm>
        <a:off x="834835" y="3548922"/>
        <a:ext cx="3679504" cy="516920"/>
      </dsp:txXfrm>
    </dsp:sp>
    <dsp:sp modelId="{42FC3785-6344-4C8F-96D2-41B1AC1E0C14}">
      <dsp:nvSpPr>
        <dsp:cNvPr id="0" name=""/>
        <dsp:cNvSpPr/>
      </dsp:nvSpPr>
      <dsp:spPr>
        <a:xfrm>
          <a:off x="505713" y="3478276"/>
          <a:ext cx="658242" cy="658242"/>
        </a:xfrm>
        <a:prstGeom prst="ellipse">
          <a:avLst/>
        </a:prstGeom>
        <a:solidFill>
          <a:srgbClr val="92D050"/>
        </a:solidFill>
        <a:ln w="6350" cap="flat" cmpd="sng" algn="in">
          <a:solidFill>
            <a:schemeClr val="accent5">
              <a:hueOff val="7065839"/>
              <a:satOff val="23006"/>
              <a:lumOff val="800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15FDA5C-6C78-40A5-B013-9C7438851049}">
      <dsp:nvSpPr>
        <dsp:cNvPr id="0" name=""/>
        <dsp:cNvSpPr/>
      </dsp:nvSpPr>
      <dsp:spPr>
        <a:xfrm>
          <a:off x="401675" y="4216691"/>
          <a:ext cx="4112663" cy="516920"/>
        </a:xfrm>
        <a:prstGeom prst="rect">
          <a:avLst/>
        </a:prstGeom>
        <a:solidFill>
          <a:srgbClr val="CCFF99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 prst="softRound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798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มีความภูมิใจในความเป็นเกษตรกร</a:t>
          </a:r>
          <a:endParaRPr lang="th-TH" sz="2400" b="1" kern="1200" dirty="0">
            <a:solidFill>
              <a:schemeClr val="tx1"/>
            </a:solidFill>
          </a:endParaRPr>
        </a:p>
      </dsp:txBody>
      <dsp:txXfrm>
        <a:off x="401675" y="4216691"/>
        <a:ext cx="4112663" cy="516920"/>
      </dsp:txXfrm>
    </dsp:sp>
    <dsp:sp modelId="{D883546E-8D99-4B35-B661-EDED4A44ACEA}">
      <dsp:nvSpPr>
        <dsp:cNvPr id="0" name=""/>
        <dsp:cNvSpPr/>
      </dsp:nvSpPr>
      <dsp:spPr>
        <a:xfrm>
          <a:off x="72553" y="4146030"/>
          <a:ext cx="658242" cy="658242"/>
        </a:xfrm>
        <a:prstGeom prst="ellipse">
          <a:avLst/>
        </a:prstGeom>
        <a:solidFill>
          <a:srgbClr val="92D050"/>
        </a:solidFill>
        <a:ln w="6350" cap="flat" cmpd="sng" algn="in">
          <a:solidFill>
            <a:schemeClr val="accent5">
              <a:hueOff val="8832298"/>
              <a:satOff val="28758"/>
              <a:lumOff val="1000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E77919-5787-4183-A14E-EF0E4CF39C03}">
      <dsp:nvSpPr>
        <dsp:cNvPr id="0" name=""/>
        <dsp:cNvSpPr/>
      </dsp:nvSpPr>
      <dsp:spPr>
        <a:xfrm>
          <a:off x="1681" y="0"/>
          <a:ext cx="2764791" cy="50018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b="1" kern="12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เกษตรกรเป้าหมาย</a:t>
          </a:r>
          <a:endParaRPr lang="th-TH" sz="4000" b="1" kern="1200" dirty="0"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1681" y="0"/>
        <a:ext cx="2764791" cy="1500553"/>
      </dsp:txXfrm>
    </dsp:sp>
    <dsp:sp modelId="{CEB29DC2-4DC5-4F43-B05C-DCA9266337A3}">
      <dsp:nvSpPr>
        <dsp:cNvPr id="0" name=""/>
        <dsp:cNvSpPr/>
      </dsp:nvSpPr>
      <dsp:spPr>
        <a:xfrm>
          <a:off x="278160" y="1500553"/>
          <a:ext cx="2211832" cy="32511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9144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b="1" kern="12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สมาชิกกลุ่มส่งเสริมอาชีพการเกษตร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b="1" kern="12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155 ราย</a:t>
          </a:r>
          <a:endParaRPr lang="th-TH" sz="3600" b="1" kern="1200" dirty="0"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342942" y="1565335"/>
        <a:ext cx="2082268" cy="3121635"/>
      </dsp:txXfrm>
    </dsp:sp>
    <dsp:sp modelId="{F6F11632-B4F6-4BE8-84D7-0DB681343E29}">
      <dsp:nvSpPr>
        <dsp:cNvPr id="0" name=""/>
        <dsp:cNvSpPr/>
      </dsp:nvSpPr>
      <dsp:spPr>
        <a:xfrm>
          <a:off x="2973832" y="0"/>
          <a:ext cx="2764791" cy="50018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พื้นที่เป้าหมาย</a:t>
          </a:r>
          <a:endParaRPr lang="th-TH" sz="40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973832" y="0"/>
        <a:ext cx="2764791" cy="1500553"/>
      </dsp:txXfrm>
    </dsp:sp>
    <dsp:sp modelId="{AA72D052-1204-4CCF-B87F-1B5D8ED726C0}">
      <dsp:nvSpPr>
        <dsp:cNvPr id="0" name=""/>
        <dsp:cNvSpPr/>
      </dsp:nvSpPr>
      <dsp:spPr>
        <a:xfrm>
          <a:off x="3056311" y="1542211"/>
          <a:ext cx="2578643" cy="15081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944100"/>
                <a:satOff val="9586"/>
                <a:lumOff val="3333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2944100"/>
                <a:satOff val="9586"/>
                <a:lumOff val="3333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2944100"/>
                <a:satOff val="9586"/>
                <a:lumOff val="3333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อ. หนองม่วงไข่ (50)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อ. สูงเม่น (35)</a:t>
          </a:r>
          <a:endParaRPr lang="th-TH" sz="3200" b="1" kern="1200" dirty="0"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3100482" y="1586382"/>
        <a:ext cx="2490301" cy="1419782"/>
      </dsp:txXfrm>
    </dsp:sp>
    <dsp:sp modelId="{9628784D-7082-4222-8AAF-1BB1C91C3C4D}">
      <dsp:nvSpPr>
        <dsp:cNvPr id="0" name=""/>
        <dsp:cNvSpPr/>
      </dsp:nvSpPr>
      <dsp:spPr>
        <a:xfrm>
          <a:off x="3250311" y="3242163"/>
          <a:ext cx="2211832" cy="15081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5888199"/>
                <a:satOff val="19172"/>
                <a:lumOff val="6667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5888199"/>
                <a:satOff val="19172"/>
                <a:lumOff val="6667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5888199"/>
                <a:satOff val="19172"/>
                <a:lumOff val="6667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9144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b="1" kern="12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อ. สอง (35)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b="1" kern="12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อ. วังชิ้น (35)</a:t>
          </a:r>
          <a:endParaRPr lang="th-TH" sz="3600" b="1" kern="1200" dirty="0"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3294482" y="3286334"/>
        <a:ext cx="2123490" cy="1419782"/>
      </dsp:txXfrm>
    </dsp:sp>
    <dsp:sp modelId="{35106441-1CCA-4F49-AE2C-DDCD9AC1BEEE}">
      <dsp:nvSpPr>
        <dsp:cNvPr id="0" name=""/>
        <dsp:cNvSpPr/>
      </dsp:nvSpPr>
      <dsp:spPr>
        <a:xfrm>
          <a:off x="5810563" y="0"/>
          <a:ext cx="3170358" cy="50018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การดำเนินงาน</a:t>
          </a:r>
          <a:endParaRPr lang="th-TH" sz="40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5810563" y="0"/>
        <a:ext cx="3170358" cy="1500553"/>
      </dsp:txXfrm>
    </dsp:sp>
    <dsp:sp modelId="{505E96BE-3733-4C67-B314-B1B48B1D0A8E}">
      <dsp:nvSpPr>
        <dsp:cNvPr id="0" name=""/>
        <dsp:cNvSpPr/>
      </dsp:nvSpPr>
      <dsp:spPr>
        <a:xfrm>
          <a:off x="6425245" y="1502381"/>
          <a:ext cx="2211832" cy="32475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8832298"/>
                <a:satOff val="28758"/>
                <a:lumOff val="1000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8832298"/>
                <a:satOff val="28758"/>
                <a:lumOff val="1000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8832298"/>
                <a:satOff val="28758"/>
                <a:lumOff val="1000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1. ประเมินเกษตรกรตามแบบประเมิน </a:t>
          </a:r>
          <a:r>
            <a:rPr lang="en-US" sz="2000" b="1" kern="12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SF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2. </a:t>
          </a:r>
          <a:r>
            <a:rPr lang="th-TH" sz="2000" b="1" kern="12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วิเคราะห์ศักยภาพเกษตรกร จัดทำแผนพัฒนาศักยภาพและแผนการผลิตรายบุคคล (</a:t>
          </a:r>
          <a:r>
            <a:rPr lang="en-US" sz="2000" b="1" kern="12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IFPP)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3. </a:t>
          </a:r>
          <a:r>
            <a:rPr lang="th-TH" sz="2000" b="1" kern="12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ถอดองค์ความรู้ </a:t>
          </a:r>
          <a:r>
            <a:rPr lang="en-US" sz="2000" b="1" kern="12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Smart Farmer </a:t>
          </a:r>
          <a:r>
            <a:rPr lang="th-TH" sz="2000" b="1" kern="12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ต้นแบบ</a:t>
          </a:r>
          <a:endParaRPr lang="th-TH" sz="2000" b="1" kern="1200" dirty="0"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6490027" y="1567163"/>
        <a:ext cx="2082268" cy="31179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E77919-5787-4183-A14E-EF0E4CF39C03}">
      <dsp:nvSpPr>
        <dsp:cNvPr id="0" name=""/>
        <dsp:cNvSpPr/>
      </dsp:nvSpPr>
      <dsp:spPr>
        <a:xfrm>
          <a:off x="1681" y="0"/>
          <a:ext cx="2764791" cy="50018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เกษตรกรเป้าหมาย</a:t>
          </a:r>
          <a:endParaRPr lang="th-TH" sz="40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681" y="0"/>
        <a:ext cx="2764791" cy="1500553"/>
      </dsp:txXfrm>
    </dsp:sp>
    <dsp:sp modelId="{CEB29DC2-4DC5-4F43-B05C-DCA9266337A3}">
      <dsp:nvSpPr>
        <dsp:cNvPr id="0" name=""/>
        <dsp:cNvSpPr/>
      </dsp:nvSpPr>
      <dsp:spPr>
        <a:xfrm>
          <a:off x="278160" y="1500553"/>
          <a:ext cx="2211832" cy="32511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shade val="8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เกษตรกรที่ผ่านการประเมินเป็น</a:t>
          </a:r>
          <a:r>
            <a:rPr lang="en-US" sz="3200" b="1" kern="12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      Smart Farmer </a:t>
          </a:r>
          <a:r>
            <a:rPr lang="th-TH" sz="3200" b="1" kern="12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ต้นแบบ            จากกิจกรรมที่ 1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จำนวน 40 ราย</a:t>
          </a:r>
        </a:p>
      </dsp:txBody>
      <dsp:txXfrm>
        <a:off x="342942" y="1565335"/>
        <a:ext cx="2082268" cy="3121635"/>
      </dsp:txXfrm>
    </dsp:sp>
    <dsp:sp modelId="{F6F11632-B4F6-4BE8-84D7-0DB681343E29}">
      <dsp:nvSpPr>
        <dsp:cNvPr id="0" name=""/>
        <dsp:cNvSpPr/>
      </dsp:nvSpPr>
      <dsp:spPr>
        <a:xfrm>
          <a:off x="2973832" y="0"/>
          <a:ext cx="2764791" cy="50018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พื้นที่เป้าหมาย</a:t>
          </a:r>
          <a:endParaRPr lang="th-TH" sz="40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973832" y="0"/>
        <a:ext cx="2764791" cy="1500553"/>
      </dsp:txXfrm>
    </dsp:sp>
    <dsp:sp modelId="{AA72D052-1204-4CCF-B87F-1B5D8ED726C0}">
      <dsp:nvSpPr>
        <dsp:cNvPr id="0" name=""/>
        <dsp:cNvSpPr/>
      </dsp:nvSpPr>
      <dsp:spPr>
        <a:xfrm rot="10800000" flipV="1">
          <a:off x="3260507" y="2071773"/>
          <a:ext cx="2211832" cy="17904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80000"/>
                <a:hueOff val="-4108"/>
                <a:satOff val="453"/>
                <a:lumOff val="10252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shade val="80000"/>
                <a:hueOff val="-4108"/>
                <a:satOff val="453"/>
                <a:lumOff val="10252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shade val="80000"/>
                <a:hueOff val="-4108"/>
                <a:satOff val="453"/>
                <a:lumOff val="10252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4 อำเภอ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(สูงเม่น /วังชิ้น/สอง/หนองม่วงไข่)</a:t>
          </a:r>
          <a:endParaRPr lang="th-TH" sz="2800" b="1" kern="1200" dirty="0"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 rot="-10800000">
        <a:off x="3312946" y="2124212"/>
        <a:ext cx="2106954" cy="1685525"/>
      </dsp:txXfrm>
    </dsp:sp>
    <dsp:sp modelId="{35106441-1CCA-4F49-AE2C-DDCD9AC1BEEE}">
      <dsp:nvSpPr>
        <dsp:cNvPr id="0" name=""/>
        <dsp:cNvSpPr/>
      </dsp:nvSpPr>
      <dsp:spPr>
        <a:xfrm>
          <a:off x="5810563" y="0"/>
          <a:ext cx="3170358" cy="50018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การดำเนินงาน</a:t>
          </a:r>
          <a:endParaRPr lang="th-TH" sz="40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5810563" y="0"/>
        <a:ext cx="3170358" cy="1500553"/>
      </dsp:txXfrm>
    </dsp:sp>
    <dsp:sp modelId="{505E96BE-3733-4C67-B314-B1B48B1D0A8E}">
      <dsp:nvSpPr>
        <dsp:cNvPr id="0" name=""/>
        <dsp:cNvSpPr/>
      </dsp:nvSpPr>
      <dsp:spPr>
        <a:xfrm>
          <a:off x="6425245" y="1500697"/>
          <a:ext cx="2211832" cy="32509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80000"/>
                <a:hueOff val="-8215"/>
                <a:satOff val="907"/>
                <a:lumOff val="20503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shade val="80000"/>
                <a:hueOff val="-8215"/>
                <a:satOff val="907"/>
                <a:lumOff val="20503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shade val="80000"/>
                <a:hueOff val="-8215"/>
                <a:satOff val="907"/>
                <a:lumOff val="20503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1. สัมมนาเครือข่าย </a:t>
          </a:r>
          <a:r>
            <a:rPr lang="en-US" sz="20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Smart Farmer </a:t>
          </a:r>
          <a:r>
            <a:rPr lang="th-TH" sz="20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ต้นแบบ ระดับจังหวัด เน้นการแลกเปลี่ยนแนวคิดการจัดทำแผนพัฒนาศักยภาพรายบุคคล และแผนการผลิตรายบุคคล </a:t>
          </a:r>
          <a:r>
            <a:rPr lang="en-US" sz="20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(IFPP) </a:t>
          </a:r>
          <a:r>
            <a:rPr lang="th-TH" sz="20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เพื่อนำไปใช้ในการปฏิบัติจริง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2. สร้างเครือข่าย </a:t>
          </a:r>
          <a:r>
            <a:rPr lang="en-US" sz="20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Smart Farmer </a:t>
          </a:r>
          <a:r>
            <a:rPr lang="th-TH" sz="20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ต้นแบบ เพื่อเป็นต้นแบบให้เกษตรกรรายอื่นๆ</a:t>
          </a:r>
          <a:endParaRPr lang="en-US" sz="2000" b="1" kern="1200" dirty="0" smtClean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6490027" y="1565479"/>
        <a:ext cx="2082268" cy="312134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E77919-5787-4183-A14E-EF0E4CF39C03}">
      <dsp:nvSpPr>
        <dsp:cNvPr id="0" name=""/>
        <dsp:cNvSpPr/>
      </dsp:nvSpPr>
      <dsp:spPr>
        <a:xfrm>
          <a:off x="1681" y="0"/>
          <a:ext cx="2764791" cy="50018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เกษตรกรเป้าหมาย</a:t>
          </a:r>
          <a:endParaRPr lang="th-TH" sz="40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681" y="0"/>
        <a:ext cx="2764791" cy="1500553"/>
      </dsp:txXfrm>
    </dsp:sp>
    <dsp:sp modelId="{CEB29DC2-4DC5-4F43-B05C-DCA9266337A3}">
      <dsp:nvSpPr>
        <dsp:cNvPr id="0" name=""/>
        <dsp:cNvSpPr/>
      </dsp:nvSpPr>
      <dsp:spPr>
        <a:xfrm>
          <a:off x="278160" y="1500553"/>
          <a:ext cx="2211832" cy="32511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76200" rIns="1016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สมาชิกกลุ่ม     ผู้ปลูกพริกหนองม่วงไข่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50 ราย</a:t>
          </a:r>
        </a:p>
      </dsp:txBody>
      <dsp:txXfrm>
        <a:off x="342942" y="1565335"/>
        <a:ext cx="2082268" cy="3121635"/>
      </dsp:txXfrm>
    </dsp:sp>
    <dsp:sp modelId="{F6F11632-B4F6-4BE8-84D7-0DB681343E29}">
      <dsp:nvSpPr>
        <dsp:cNvPr id="0" name=""/>
        <dsp:cNvSpPr/>
      </dsp:nvSpPr>
      <dsp:spPr>
        <a:xfrm>
          <a:off x="2973832" y="0"/>
          <a:ext cx="2764791" cy="50018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พื้นที่เป้าหมาย</a:t>
          </a:r>
          <a:endParaRPr lang="th-TH" sz="40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973832" y="0"/>
        <a:ext cx="2764791" cy="1500553"/>
      </dsp:txXfrm>
    </dsp:sp>
    <dsp:sp modelId="{AA72D052-1204-4CCF-B87F-1B5D8ED726C0}">
      <dsp:nvSpPr>
        <dsp:cNvPr id="0" name=""/>
        <dsp:cNvSpPr/>
      </dsp:nvSpPr>
      <dsp:spPr>
        <a:xfrm>
          <a:off x="3177365" y="1469277"/>
          <a:ext cx="2211832" cy="3251199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76200" rIns="1016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b="1" kern="12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กลุ่มเกษตรกรผู้ปลูกพริกหนองม่วงไข่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(Smart Group Model)</a:t>
          </a:r>
          <a:endParaRPr lang="th-TH" sz="2800" b="1" kern="1200" dirty="0" smtClean="0">
            <a:latin typeface="Angsana New" panose="02020603050405020304" pitchFamily="18" charset="-34"/>
            <a:cs typeface="Angsana New" panose="02020603050405020304" pitchFamily="18" charset="-34"/>
          </a:endParaRP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b="1" kern="12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อ.หนองม่วงไข่</a:t>
          </a:r>
          <a:endParaRPr lang="th-TH" sz="3600" b="1" kern="1200" dirty="0"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3242147" y="1534059"/>
        <a:ext cx="2082268" cy="3121635"/>
      </dsp:txXfrm>
    </dsp:sp>
    <dsp:sp modelId="{35106441-1CCA-4F49-AE2C-DDCD9AC1BEEE}">
      <dsp:nvSpPr>
        <dsp:cNvPr id="0" name=""/>
        <dsp:cNvSpPr/>
      </dsp:nvSpPr>
      <dsp:spPr>
        <a:xfrm>
          <a:off x="5810563" y="0"/>
          <a:ext cx="3170358" cy="50018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การดำเนินงาน</a:t>
          </a:r>
          <a:endParaRPr lang="th-TH" sz="40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5810563" y="0"/>
        <a:ext cx="3170358" cy="1500553"/>
      </dsp:txXfrm>
    </dsp:sp>
    <dsp:sp modelId="{505E96BE-3733-4C67-B314-B1B48B1D0A8E}">
      <dsp:nvSpPr>
        <dsp:cNvPr id="0" name=""/>
        <dsp:cNvSpPr/>
      </dsp:nvSpPr>
      <dsp:spPr>
        <a:xfrm>
          <a:off x="6425245" y="1500697"/>
          <a:ext cx="2211832" cy="3250912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1. จัดกระบวนการเรียนรู้แก่เกษตรกรโดยใช้กระบวนการกลุ่มเป็นเครื่องมือ</a:t>
          </a:r>
          <a:endParaRPr lang="en-US" sz="2000" b="1" kern="1200" dirty="0" smtClean="0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2. </a:t>
          </a:r>
          <a:r>
            <a:rPr lang="th-TH" sz="2000" b="1" kern="1200" dirty="0" smtClean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ใช้กระบวนการเรียนรู้แบบมีส่วนร่วมแลกเปลี่ยนระหว่าง </a:t>
          </a:r>
          <a:r>
            <a:rPr lang="en-US" sz="2000" b="1" kern="1200" dirty="0" smtClean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DSF SF </a:t>
          </a:r>
          <a:r>
            <a:rPr lang="th-TH" sz="2000" b="1" kern="1200" dirty="0" smtClean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และ </a:t>
          </a:r>
          <a:r>
            <a:rPr lang="en-US" sz="2000" b="1" kern="1200" dirty="0" smtClean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SFM </a:t>
          </a:r>
          <a:r>
            <a:rPr lang="th-TH" sz="2000" b="1" kern="1200" dirty="0" smtClean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เพื่อพัฒนาเกษตรกรต่อไป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3. จัดทำแผนการผลิตรายบุคคล </a:t>
          </a:r>
          <a:r>
            <a:rPr lang="en-US" sz="2000" b="1" kern="1200" dirty="0" smtClean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(IFPP)</a:t>
          </a:r>
        </a:p>
      </dsp:txBody>
      <dsp:txXfrm>
        <a:off x="6490027" y="1565479"/>
        <a:ext cx="2082268" cy="31213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A1FE2-61C4-4F37-85B0-4A82EBE12042}" type="datetimeFigureOut">
              <a:rPr lang="th-TH" smtClean="0"/>
              <a:t>15/06/62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786313"/>
            <a:ext cx="5486400" cy="39163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576D4-B4AD-42BC-A549-F7A73A64191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17608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3575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5487A-F109-488E-8C1B-0223FAF64FBF}" type="slidenum">
              <a:rPr lang="th-TH" smtClean="0">
                <a:solidFill>
                  <a:prstClr val="black"/>
                </a:solidFill>
              </a:rPr>
              <a:pPr/>
              <a:t>5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848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3575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5487A-F109-488E-8C1B-0223FAF64FBF}" type="slidenum">
              <a:rPr lang="th-TH" smtClean="0">
                <a:solidFill>
                  <a:prstClr val="black"/>
                </a:solidFill>
              </a:rPr>
              <a:pPr/>
              <a:t>6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524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3575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5487A-F109-488E-8C1B-0223FAF64FBF}" type="slidenum">
              <a:rPr lang="th-TH" smtClean="0">
                <a:solidFill>
                  <a:prstClr val="black"/>
                </a:solidFill>
              </a:rPr>
              <a:pPr/>
              <a:t>7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185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3575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5487A-F109-488E-8C1B-0223FAF64FBF}" type="slidenum">
              <a:rPr lang="th-TH" smtClean="0">
                <a:solidFill>
                  <a:prstClr val="black"/>
                </a:solidFill>
              </a:rPr>
              <a:pPr/>
              <a:t>8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982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70D42-1397-4F62-80AD-06504C1C176C}" type="slidenum">
              <a:rPr lang="th-TH" smtClean="0"/>
              <a:pPr/>
              <a:t>31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60554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2491" y="1392935"/>
            <a:ext cx="7635250" cy="1018033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2491" y="2410968"/>
            <a:ext cx="7635250" cy="814427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958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91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283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E:\websites\free-power-point-templates\2012\logos.png">
            <a:extLst>
              <a:ext uri="{FF2B5EF4-FFF2-40B4-BE49-F238E27FC236}">
                <a16:creationId xmlns="" xmlns:a16="http://schemas.microsoft.com/office/drawing/2014/main" id="{90D54EE7-53B5-4A46-88E6-8FB8717DB3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6" y="3101619"/>
            <a:ext cx="1463784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865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40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CB9E2-AD6E-4DB4-A610-5E0AC1D5808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15/06/62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6840-6791-4E1F-87B2-021BC092B8B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905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0EC44-C400-4452-B3D1-1C9792C7A07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15/06/62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rgbClr val="FF0000"/>
                </a:solidFill>
              </a:defRPr>
            </a:lvl1pPr>
          </a:lstStyle>
          <a:p>
            <a:fld id="{FECC6840-6791-4E1F-87B2-021BC092B8B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0621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15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E471-4E42-4FCE-8736-7C2C87ED7435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15/06/62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6840-6791-4E1F-87B2-021BC092B8B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827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BA49-454B-402A-81E4-FE9E1B57C6F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15/06/62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6840-6791-4E1F-87B2-021BC092B8B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303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6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6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E728E-B3E9-4B71-B5C6-3D880B37734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15/06/62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6840-6791-4E1F-87B2-021BC092B8B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1435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929F-C530-4B9D-9492-2F41ACF4DFF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15/06/62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6840-6791-4E1F-87B2-021BC092B8B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014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63BA-5AFB-4C71-8CC1-2F95DE4FABE5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15/06/62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6840-6791-4E1F-87B2-021BC092B8B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415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985721"/>
            <a:ext cx="8246070" cy="814427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800146"/>
            <a:ext cx="8246070" cy="4682955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244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2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724E-1FDD-44D4-848E-673C38F00B6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15/06/62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6840-6791-4E1F-87B2-021BC092B8B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4708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409C-EC84-4077-BF82-9FFF29B171E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15/06/62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6840-6791-4E1F-87B2-021BC092B8B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1658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460E-D31F-4CA2-A065-81F4E57E957A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15/06/62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6840-6791-4E1F-87B2-021BC092B8B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1236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913D2-4A39-4C13-B6E6-7A2AF6E6CBD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15/06/62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6840-6791-4E1F-87B2-021BC092B8B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0277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5946238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2083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045705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9621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0577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363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8721" y="374901"/>
            <a:ext cx="6719019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8721" y="1392936"/>
            <a:ext cx="6719019" cy="4885021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1627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598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054916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117651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7370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9528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CB9E2-AD6E-4DB4-A610-5E0AC1D5808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15/06/62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6840-6791-4E1F-87B2-021BC092B8B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3712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0EC44-C400-4452-B3D1-1C9792C7A07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15/06/62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77">
                <a:solidFill>
                  <a:srgbClr val="FF0000"/>
                </a:solidFill>
              </a:defRPr>
            </a:lvl1pPr>
          </a:lstStyle>
          <a:p>
            <a:fld id="{FECC6840-6791-4E1F-87B2-021BC092B8B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32093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E471-4E42-4FCE-8736-7C2C87ED7435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15/06/62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6840-6791-4E1F-87B2-021BC092B8B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282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BA49-454B-402A-81E4-FE9E1B57C6F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15/06/62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6840-6791-4E1F-87B2-021BC092B8B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2057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E728E-B3E9-4B71-B5C6-3D880B37734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15/06/62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6840-6791-4E1F-87B2-021BC092B8B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716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91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929F-C530-4B9D-9492-2F41ACF4DFF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15/06/62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6840-6791-4E1F-87B2-021BC092B8B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6703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63BA-5AFB-4C71-8CC1-2F95DE4FABE5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15/06/62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6840-6791-4E1F-87B2-021BC092B8B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2951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724E-1FDD-44D4-848E-673C38F00B6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15/06/62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6840-6791-4E1F-87B2-021BC092B8B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7030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endParaRPr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409C-EC84-4077-BF82-9FFF29B171E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15/06/62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6840-6791-4E1F-87B2-021BC092B8B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9257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460E-D31F-4CA2-A065-81F4E57E957A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15/06/62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6840-6791-4E1F-87B2-021BC092B8B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2227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913D2-4A39-4C13-B6E6-7A2AF6E6CBD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15/06/62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6840-6791-4E1F-87B2-021BC092B8B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838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148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6" y="1189328"/>
            <a:ext cx="8093365" cy="814427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80" y="2188318"/>
            <a:ext cx="4040188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80" y="2818181"/>
            <a:ext cx="4040188" cy="3035059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2" y="2188318"/>
            <a:ext cx="4041775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2" y="2818181"/>
            <a:ext cx="4041775" cy="3035059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134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65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219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202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BED2231-9C9E-4C11-8168-3141374AB148}"/>
              </a:ext>
            </a:extLst>
          </p:cNvPr>
          <p:cNvSpPr txBox="1"/>
          <p:nvPr userDrawn="1"/>
        </p:nvSpPr>
        <p:spPr>
          <a:xfrm>
            <a:off x="-9150" y="6951663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prstClr val="white">
                    <a:lumMod val="65000"/>
                  </a:prst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prstClr val="white">
                    <a:lumMod val="65000"/>
                  </a:prst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2238174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6F740488-3992-42B2-809E-82E1898526E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342900"/>
              <a:t>15/06/62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FECC6840-6791-4E1F-87B2-021BC092B8B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099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xmlns="" id="{BACB95DB-58F7-4926-8AF6-ECF7E076F228}"/>
              </a:ext>
            </a:extLst>
          </p:cNvPr>
          <p:cNvSpPr txBox="1"/>
          <p:nvPr userDrawn="1"/>
        </p:nvSpPr>
        <p:spPr>
          <a:xfrm>
            <a:off x="-9150" y="6951663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prstClr val="white">
                    <a:lumMod val="65000"/>
                  </a:prst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prstClr val="white">
                    <a:lumMod val="65000"/>
                  </a:prst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51150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36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5184">
          <p15:clr>
            <a:srgbClr val="F26B43"/>
          </p15:clr>
        </p15:guide>
        <p15:guide id="10" pos="702">
          <p15:clr>
            <a:srgbClr val="F26B43"/>
          </p15:clr>
        </p15:guide>
        <p15:guide id="11" pos="64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22041"/>
            <a:fld id="{6F740488-3992-42B2-809E-82E1898526E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422041"/>
              <a:t>15/06/62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22041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22041"/>
            <a:fld id="{FECC6840-6791-4E1F-87B2-021BC092B8B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422041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7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hf hdr="0" ftr="0" dt="0"/>
  <p:txStyles>
    <p:titleStyle>
      <a:lvl1pPr algn="ctr" defTabSz="844083" rtl="0" eaLnBrk="1" latinLnBrk="0" hangingPunct="1"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6531" indent="-316531" algn="l" defTabSz="844083" rtl="0" eaLnBrk="1" latinLnBrk="0" hangingPunct="1">
        <a:spcBef>
          <a:spcPct val="20000"/>
        </a:spcBef>
        <a:buFont typeface="Arial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defTabSz="844083" rtl="0" eaLnBrk="1" latinLnBrk="0" hangingPunct="1">
        <a:spcBef>
          <a:spcPct val="20000"/>
        </a:spcBef>
        <a:buFont typeface="Arial" pitchFamily="34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spcBef>
          <a:spcPct val="20000"/>
        </a:spcBef>
        <a:buFont typeface="Arial" pitchFamily="34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spcBef>
          <a:spcPct val="20000"/>
        </a:spcBef>
        <a:buFont typeface="Arial" pitchFamily="34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18" Type="http://schemas.openxmlformats.org/officeDocument/2006/relationships/image" Target="../media/image10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17" Type="http://schemas.openxmlformats.org/officeDocument/2006/relationships/image" Target="../media/image27.jpeg"/><Relationship Id="rId2" Type="http://schemas.openxmlformats.org/officeDocument/2006/relationships/image" Target="../media/image12.jpeg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19" Type="http://schemas.microsoft.com/office/2007/relationships/hdphoto" Target="../media/hdphoto1.wdp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29.jpeg"/><Relationship Id="rId12" Type="http://schemas.microsoft.com/office/2007/relationships/hdphoto" Target="../media/hdphoto3.wdp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6.xml"/><Relationship Id="rId11" Type="http://schemas.openxmlformats.org/officeDocument/2006/relationships/image" Target="../media/image33.png"/><Relationship Id="rId5" Type="http://schemas.openxmlformats.org/officeDocument/2006/relationships/diagramColors" Target="../diagrams/colors6.xml"/><Relationship Id="rId10" Type="http://schemas.openxmlformats.org/officeDocument/2006/relationships/image" Target="../media/image32.jpe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g"/><Relationship Id="rId4" Type="http://schemas.openxmlformats.org/officeDocument/2006/relationships/image" Target="../media/image42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1416" y="2647334"/>
            <a:ext cx="8517988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257175" indent="-257175" algn="ctr"/>
            <a:r>
              <a:rPr lang="th-TH" sz="4400" b="1" cap="all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cs typeface="+mj-cs"/>
              </a:rPr>
              <a:t>รายงานผลการ</a:t>
            </a:r>
            <a:r>
              <a:rPr lang="th-TH" sz="4400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cs typeface="+mj-cs"/>
              </a:rPr>
              <a:t>ดำเนินงาน</a:t>
            </a:r>
          </a:p>
          <a:p>
            <a:pPr marL="257175" indent="-257175" algn="ctr"/>
            <a:r>
              <a:rPr lang="th-TH" sz="4400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cs typeface="+mj-cs"/>
              </a:rPr>
              <a:t>ตาม</a:t>
            </a:r>
            <a:r>
              <a:rPr lang="th-TH" sz="4400" b="1" cap="all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cs typeface="+mj-cs"/>
              </a:rPr>
              <a:t>นโยบายกระทรวงเกษตรและสหกรณ์</a:t>
            </a:r>
          </a:p>
          <a:p>
            <a:endParaRPr lang="th-TH" sz="4400" b="1" cap="all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74081" y="5259779"/>
            <a:ext cx="4011034" cy="60016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th-TH" sz="3300" b="1" dirty="0">
                <a:ln/>
                <a:solidFill>
                  <a:srgbClr val="008000"/>
                </a:solidFill>
                <a:cs typeface="+mj-cs"/>
              </a:rPr>
              <a:t>โดย...สำนักงานเกษตรจังหวัดแพร่</a:t>
            </a: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210" y="964940"/>
            <a:ext cx="1652659" cy="165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22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286"/>
          <p:cNvGrpSpPr/>
          <p:nvPr/>
        </p:nvGrpSpPr>
        <p:grpSpPr>
          <a:xfrm>
            <a:off x="434175" y="2316842"/>
            <a:ext cx="8399849" cy="2599010"/>
            <a:chOff x="722145" y="1435345"/>
            <a:chExt cx="9800279" cy="1557231"/>
          </a:xfrm>
        </p:grpSpPr>
        <p:grpSp>
          <p:nvGrpSpPr>
            <p:cNvPr id="3" name="กลุ่ม 105"/>
            <p:cNvGrpSpPr/>
            <p:nvPr/>
          </p:nvGrpSpPr>
          <p:grpSpPr>
            <a:xfrm>
              <a:off x="722145" y="1946466"/>
              <a:ext cx="1382917" cy="1043571"/>
              <a:chOff x="1042062" y="2043772"/>
              <a:chExt cx="1382917" cy="1043571"/>
            </a:xfrm>
          </p:grpSpPr>
          <p:grpSp>
            <p:nvGrpSpPr>
              <p:cNvPr id="4" name="Group 15">
                <a:extLst>
                  <a:ext uri="{FF2B5EF4-FFF2-40B4-BE49-F238E27FC236}">
                    <a16:creationId xmlns:a16="http://schemas.microsoft.com/office/drawing/2014/main" xmlns="" id="{340E9C14-F1FE-4B58-8B7A-B5870F2A0D63}"/>
                  </a:ext>
                </a:extLst>
              </p:cNvPr>
              <p:cNvGrpSpPr/>
              <p:nvPr/>
            </p:nvGrpSpPr>
            <p:grpSpPr>
              <a:xfrm>
                <a:off x="1321834" y="2043772"/>
                <a:ext cx="790910" cy="629594"/>
                <a:chOff x="6169589" y="258202"/>
                <a:chExt cx="1073020" cy="854161"/>
              </a:xfrm>
            </p:grpSpPr>
            <p:sp>
              <p:nvSpPr>
                <p:cNvPr id="15" name="Flowchart: Delay 14">
                  <a:extLst>
                    <a:ext uri="{FF2B5EF4-FFF2-40B4-BE49-F238E27FC236}">
                      <a16:creationId xmlns:a16="http://schemas.microsoft.com/office/drawing/2014/main" xmlns="" id="{356BDB08-F260-467B-B714-BEEB46333102}"/>
                    </a:ext>
                  </a:extLst>
                </p:cNvPr>
                <p:cNvSpPr/>
                <p:nvPr/>
              </p:nvSpPr>
              <p:spPr>
                <a:xfrm rot="16200000">
                  <a:off x="6379950" y="249705"/>
                  <a:ext cx="652297" cy="1073020"/>
                </a:xfrm>
                <a:prstGeom prst="flowChartDelay">
                  <a:avLst/>
                </a:prstGeom>
                <a:solidFill>
                  <a:srgbClr val="345474"/>
                </a:solidFill>
                <a:ln w="317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477" dirty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endParaRPr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xmlns="" id="{0606B44C-BABB-42F0-8559-4B25C4C576E0}"/>
                    </a:ext>
                  </a:extLst>
                </p:cNvPr>
                <p:cNvSpPr/>
                <p:nvPr/>
              </p:nvSpPr>
              <p:spPr>
                <a:xfrm>
                  <a:off x="6272218" y="258202"/>
                  <a:ext cx="829811" cy="629986"/>
                </a:xfrm>
                <a:prstGeom prst="ellipse">
                  <a:avLst/>
                </a:prstGeom>
                <a:solidFill>
                  <a:srgbClr val="FFCC99"/>
                </a:solidFill>
                <a:ln w="317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477" dirty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endParaRPr>
                </a:p>
              </p:txBody>
            </p:sp>
          </p:grpSp>
          <p:sp>
            <p:nvSpPr>
              <p:cNvPr id="32" name="Rectangle: Folded Corner 31">
                <a:extLst>
                  <a:ext uri="{FF2B5EF4-FFF2-40B4-BE49-F238E27FC236}">
                    <a16:creationId xmlns:a16="http://schemas.microsoft.com/office/drawing/2014/main" xmlns="" id="{ACAC7D1E-E8E1-479A-99F3-C5257F9FFEA8}"/>
                  </a:ext>
                </a:extLst>
              </p:cNvPr>
              <p:cNvSpPr/>
              <p:nvPr/>
            </p:nvSpPr>
            <p:spPr>
              <a:xfrm>
                <a:off x="1042062" y="2651836"/>
                <a:ext cx="1382917" cy="435507"/>
              </a:xfrm>
              <a:prstGeom prst="foldedCorner">
                <a:avLst>
                  <a:gd name="adj" fmla="val 0"/>
                </a:avLst>
              </a:prstGeom>
              <a:solidFill>
                <a:srgbClr val="FF3300"/>
              </a:solidFill>
              <a:ln>
                <a:solidFill>
                  <a:schemeClr val="accent1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2585" b="1" dirty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ศูนย์หลัก</a:t>
                </a:r>
              </a:p>
            </p:txBody>
          </p:sp>
        </p:grpSp>
        <p:sp>
          <p:nvSpPr>
            <p:cNvPr id="37" name="Callout: Line 36">
              <a:extLst>
                <a:ext uri="{FF2B5EF4-FFF2-40B4-BE49-F238E27FC236}">
                  <a16:creationId xmlns:a16="http://schemas.microsoft.com/office/drawing/2014/main" xmlns="" id="{E244D96C-F3A0-47A6-A50C-00CF1C72D6A1}"/>
                </a:ext>
              </a:extLst>
            </p:cNvPr>
            <p:cNvSpPr/>
            <p:nvPr/>
          </p:nvSpPr>
          <p:spPr>
            <a:xfrm>
              <a:off x="2781094" y="1884212"/>
              <a:ext cx="1938520" cy="1108364"/>
            </a:xfrm>
            <a:prstGeom prst="wedgeRoundRectCallout">
              <a:avLst>
                <a:gd name="adj1" fmla="val -86021"/>
                <a:gd name="adj2" fmla="val 31617"/>
                <a:gd name="adj3" fmla="val 16667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215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 แพร่ 8 ศูนย์</a:t>
              </a:r>
            </a:p>
            <a:p>
              <a:pPr algn="ctr"/>
              <a:r>
                <a:rPr lang="th-TH" sz="1846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(อำเภอละ 1 ศูนย์)</a:t>
              </a:r>
            </a:p>
          </p:txBody>
        </p:sp>
        <p:sp>
          <p:nvSpPr>
            <p:cNvPr id="54" name="Callout: Left Arrow 53">
              <a:extLst>
                <a:ext uri="{FF2B5EF4-FFF2-40B4-BE49-F238E27FC236}">
                  <a16:creationId xmlns:a16="http://schemas.microsoft.com/office/drawing/2014/main" xmlns="" id="{93E28300-81BA-40B7-9749-C6C5706952BA}"/>
                </a:ext>
              </a:extLst>
            </p:cNvPr>
            <p:cNvSpPr/>
            <p:nvPr/>
          </p:nvSpPr>
          <p:spPr>
            <a:xfrm>
              <a:off x="4763069" y="2037165"/>
              <a:ext cx="2220689" cy="587456"/>
            </a:xfrm>
            <a:prstGeom prst="leftArrowCallout">
              <a:avLst>
                <a:gd name="adj1" fmla="val 25000"/>
                <a:gd name="adj2" fmla="val 25000"/>
                <a:gd name="adj3" fmla="val 25000"/>
                <a:gd name="adj4" fmla="val 73885"/>
              </a:avLst>
            </a:prstGeom>
            <a:solidFill>
              <a:srgbClr val="FFFFCC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846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ระดับ </a:t>
              </a:r>
              <a:r>
                <a:rPr lang="en-US" sz="1846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A = 5 </a:t>
              </a:r>
              <a:r>
                <a:rPr lang="th-TH" sz="1846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ศูนย์</a:t>
              </a:r>
            </a:p>
            <a:p>
              <a:r>
                <a:rPr lang="th-TH" sz="1846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ระดับ </a:t>
              </a:r>
              <a:r>
                <a:rPr lang="en-US" sz="1846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B</a:t>
              </a:r>
              <a:r>
                <a:rPr lang="th-TH" sz="1846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en-US" sz="1846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= </a:t>
              </a:r>
              <a:r>
                <a:rPr lang="th-TH" sz="1846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3 ศูนย์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C25D0069-2B87-459D-A5FA-F16AA05DDDF8}"/>
                </a:ext>
              </a:extLst>
            </p:cNvPr>
            <p:cNvSpPr/>
            <p:nvPr/>
          </p:nvSpPr>
          <p:spPr>
            <a:xfrm>
              <a:off x="5060203" y="1435345"/>
              <a:ext cx="2017607" cy="293670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th-TH" sz="2585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ระดับการพัฒนา</a:t>
              </a:r>
              <a:endParaRPr lang="en-US" sz="2585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6" name="Callout: Bent Line 65">
              <a:extLst>
                <a:ext uri="{FF2B5EF4-FFF2-40B4-BE49-F238E27FC236}">
                  <a16:creationId xmlns:a16="http://schemas.microsoft.com/office/drawing/2014/main" xmlns="" id="{EDEA3756-483B-470B-B3D0-CA39B08F001D}"/>
                </a:ext>
              </a:extLst>
            </p:cNvPr>
            <p:cNvSpPr/>
            <p:nvPr/>
          </p:nvSpPr>
          <p:spPr>
            <a:xfrm>
              <a:off x="8866303" y="2214641"/>
              <a:ext cx="1656121" cy="517966"/>
            </a:xfrm>
            <a:prstGeom prst="borderCallout2">
              <a:avLst>
                <a:gd name="adj1" fmla="val 54731"/>
                <a:gd name="adj2" fmla="val -925"/>
                <a:gd name="adj3" fmla="val 87832"/>
                <a:gd name="adj4" fmla="val -26557"/>
                <a:gd name="adj5" fmla="val 87619"/>
                <a:gd name="adj6" fmla="val -248620"/>
              </a:avLst>
            </a:prstGeom>
            <a:solidFill>
              <a:schemeClr val="accent5">
                <a:lumMod val="60000"/>
                <a:lumOff val="40000"/>
              </a:schemeClr>
            </a:solidFill>
            <a:ln w="28575">
              <a:solidFill>
                <a:schemeClr val="accent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585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82 ศูนย์</a:t>
              </a:r>
            </a:p>
          </p:txBody>
        </p:sp>
        <p:grpSp>
          <p:nvGrpSpPr>
            <p:cNvPr id="5" name="กลุ่ม 145"/>
            <p:cNvGrpSpPr/>
            <p:nvPr/>
          </p:nvGrpSpPr>
          <p:grpSpPr>
            <a:xfrm>
              <a:off x="7150324" y="1760067"/>
              <a:ext cx="1402282" cy="1154604"/>
              <a:chOff x="5796742" y="2007253"/>
              <a:chExt cx="1272818" cy="1112894"/>
            </a:xfrm>
          </p:grpSpPr>
          <p:grpSp>
            <p:nvGrpSpPr>
              <p:cNvPr id="6" name="Group 17">
                <a:extLst>
                  <a:ext uri="{FF2B5EF4-FFF2-40B4-BE49-F238E27FC236}">
                    <a16:creationId xmlns:a16="http://schemas.microsoft.com/office/drawing/2014/main" xmlns="" id="{593CA815-BEC8-4912-95E4-AF2799DEE88A}"/>
                  </a:ext>
                </a:extLst>
              </p:cNvPr>
              <p:cNvGrpSpPr/>
              <p:nvPr/>
            </p:nvGrpSpPr>
            <p:grpSpPr>
              <a:xfrm>
                <a:off x="5945115" y="2007253"/>
                <a:ext cx="976934" cy="644665"/>
                <a:chOff x="3765807" y="3639142"/>
                <a:chExt cx="1683881" cy="1111168"/>
              </a:xfrm>
            </p:grpSpPr>
            <p:grpSp>
              <p:nvGrpSpPr>
                <p:cNvPr id="7" name="Group 22">
                  <a:extLst>
                    <a:ext uri="{FF2B5EF4-FFF2-40B4-BE49-F238E27FC236}">
                      <a16:creationId xmlns:a16="http://schemas.microsoft.com/office/drawing/2014/main" xmlns="" id="{70A47B2F-80CF-4C43-8335-BC618DE307AA}"/>
                    </a:ext>
                  </a:extLst>
                </p:cNvPr>
                <p:cNvGrpSpPr/>
                <p:nvPr/>
              </p:nvGrpSpPr>
              <p:grpSpPr>
                <a:xfrm>
                  <a:off x="3765807" y="3639142"/>
                  <a:ext cx="643910" cy="994961"/>
                  <a:chOff x="5993372" y="2385640"/>
                  <a:chExt cx="1073020" cy="1658016"/>
                </a:xfrm>
              </p:grpSpPr>
              <p:sp>
                <p:nvSpPr>
                  <p:cNvPr id="156" name="Flowchart: Delay 23">
                    <a:extLst>
                      <a:ext uri="{FF2B5EF4-FFF2-40B4-BE49-F238E27FC236}">
                        <a16:creationId xmlns:a16="http://schemas.microsoft.com/office/drawing/2014/main" xmlns="" id="{FC565EC5-F783-4F9A-B470-946AEF567CA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6078894" y="3056159"/>
                    <a:ext cx="901975" cy="1073020"/>
                  </a:xfrm>
                  <a:prstGeom prst="flowChartDelay">
                    <a:avLst/>
                  </a:prstGeom>
                  <a:solidFill>
                    <a:srgbClr val="345474"/>
                  </a:solidFill>
                  <a:ln w="3175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477" dirty="0">
                      <a:solidFill>
                        <a:schemeClr val="tx1"/>
                      </a:solidFill>
                      <a:latin typeface="TH SarabunPSK" pitchFamily="34" charset="-34"/>
                      <a:cs typeface="TH SarabunPSK" pitchFamily="34" charset="-34"/>
                    </a:endParaRPr>
                  </a:p>
                </p:txBody>
              </p:sp>
              <p:sp>
                <p:nvSpPr>
                  <p:cNvPr id="157" name="Oval 24">
                    <a:extLst>
                      <a:ext uri="{FF2B5EF4-FFF2-40B4-BE49-F238E27FC236}">
                        <a16:creationId xmlns:a16="http://schemas.microsoft.com/office/drawing/2014/main" xmlns="" id="{2248317A-DA3F-4C9D-BF42-09A7C539365D}"/>
                      </a:ext>
                    </a:extLst>
                  </p:cNvPr>
                  <p:cNvSpPr/>
                  <p:nvPr/>
                </p:nvSpPr>
                <p:spPr>
                  <a:xfrm>
                    <a:off x="6095999" y="2385640"/>
                    <a:ext cx="867747" cy="867745"/>
                  </a:xfrm>
                  <a:prstGeom prst="ellipse">
                    <a:avLst/>
                  </a:prstGeom>
                  <a:solidFill>
                    <a:srgbClr val="FFCC99"/>
                  </a:solidFill>
                  <a:ln w="3175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477" dirty="0">
                      <a:solidFill>
                        <a:schemeClr val="tx1"/>
                      </a:solidFill>
                      <a:latin typeface="TH SarabunPSK" pitchFamily="34" charset="-34"/>
                      <a:cs typeface="TH SarabunPSK" pitchFamily="34" charset="-34"/>
                    </a:endParaRPr>
                  </a:p>
                </p:txBody>
              </p:sp>
            </p:grpSp>
            <p:grpSp>
              <p:nvGrpSpPr>
                <p:cNvPr id="9" name="Group 25">
                  <a:extLst>
                    <a:ext uri="{FF2B5EF4-FFF2-40B4-BE49-F238E27FC236}">
                      <a16:creationId xmlns:a16="http://schemas.microsoft.com/office/drawing/2014/main" xmlns="" id="{5BE1BF00-70D3-4E5F-94A3-56808A31C3DD}"/>
                    </a:ext>
                  </a:extLst>
                </p:cNvPr>
                <p:cNvGrpSpPr/>
                <p:nvPr/>
              </p:nvGrpSpPr>
              <p:grpSpPr>
                <a:xfrm>
                  <a:off x="4805778" y="3667971"/>
                  <a:ext cx="643910" cy="966131"/>
                  <a:chOff x="5993371" y="2433680"/>
                  <a:chExt cx="1073020" cy="1609974"/>
                </a:xfrm>
              </p:grpSpPr>
              <p:sp>
                <p:nvSpPr>
                  <p:cNvPr id="154" name="Flowchart: Delay 26">
                    <a:extLst>
                      <a:ext uri="{FF2B5EF4-FFF2-40B4-BE49-F238E27FC236}">
                        <a16:creationId xmlns:a16="http://schemas.microsoft.com/office/drawing/2014/main" xmlns="" id="{DA5172A0-DBDF-49FF-AA6E-91BF99BE2D4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6078893" y="3056156"/>
                    <a:ext cx="901976" cy="1073020"/>
                  </a:xfrm>
                  <a:prstGeom prst="flowChartDelay">
                    <a:avLst/>
                  </a:prstGeom>
                  <a:solidFill>
                    <a:srgbClr val="345474"/>
                  </a:solidFill>
                  <a:ln w="3175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477" dirty="0">
                      <a:solidFill>
                        <a:schemeClr val="tx1"/>
                      </a:solidFill>
                      <a:latin typeface="TH SarabunPSK" pitchFamily="34" charset="-34"/>
                      <a:cs typeface="TH SarabunPSK" pitchFamily="34" charset="-34"/>
                    </a:endParaRPr>
                  </a:p>
                </p:txBody>
              </p:sp>
              <p:sp>
                <p:nvSpPr>
                  <p:cNvPr id="155" name="Oval 27">
                    <a:extLst>
                      <a:ext uri="{FF2B5EF4-FFF2-40B4-BE49-F238E27FC236}">
                        <a16:creationId xmlns:a16="http://schemas.microsoft.com/office/drawing/2014/main" xmlns="" id="{1E37C9B4-7034-46D3-A850-CF0347634EBC}"/>
                      </a:ext>
                    </a:extLst>
                  </p:cNvPr>
                  <p:cNvSpPr/>
                  <p:nvPr/>
                </p:nvSpPr>
                <p:spPr>
                  <a:xfrm>
                    <a:off x="6096004" y="2433680"/>
                    <a:ext cx="867747" cy="867747"/>
                  </a:xfrm>
                  <a:prstGeom prst="ellipse">
                    <a:avLst/>
                  </a:prstGeom>
                  <a:solidFill>
                    <a:srgbClr val="FFCC99"/>
                  </a:solidFill>
                  <a:ln w="3175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477" dirty="0">
                      <a:solidFill>
                        <a:schemeClr val="tx1"/>
                      </a:solidFill>
                      <a:latin typeface="TH SarabunPSK" pitchFamily="34" charset="-34"/>
                      <a:cs typeface="TH SarabunPSK" pitchFamily="34" charset="-34"/>
                    </a:endParaRPr>
                  </a:p>
                </p:txBody>
              </p:sp>
            </p:grpSp>
            <p:grpSp>
              <p:nvGrpSpPr>
                <p:cNvPr id="10" name="Group 19">
                  <a:extLst>
                    <a:ext uri="{FF2B5EF4-FFF2-40B4-BE49-F238E27FC236}">
                      <a16:creationId xmlns:a16="http://schemas.microsoft.com/office/drawing/2014/main" xmlns="" id="{6DA32326-7B9C-48A7-8E98-2D3B7D2BD1B2}"/>
                    </a:ext>
                  </a:extLst>
                </p:cNvPr>
                <p:cNvGrpSpPr/>
                <p:nvPr/>
              </p:nvGrpSpPr>
              <p:grpSpPr>
                <a:xfrm>
                  <a:off x="4285050" y="3798594"/>
                  <a:ext cx="643910" cy="951716"/>
                  <a:chOff x="5993369" y="2217475"/>
                  <a:chExt cx="1073020" cy="1585948"/>
                </a:xfrm>
              </p:grpSpPr>
              <p:sp>
                <p:nvSpPr>
                  <p:cNvPr id="152" name="Flowchart: Delay 20">
                    <a:extLst>
                      <a:ext uri="{FF2B5EF4-FFF2-40B4-BE49-F238E27FC236}">
                        <a16:creationId xmlns:a16="http://schemas.microsoft.com/office/drawing/2014/main" xmlns="" id="{9D658C26-EBAC-4779-A0CF-5FBDAD61AF6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6078891" y="2815926"/>
                    <a:ext cx="901975" cy="1073020"/>
                  </a:xfrm>
                  <a:prstGeom prst="flowChartDelay">
                    <a:avLst/>
                  </a:prstGeom>
                  <a:solidFill>
                    <a:srgbClr val="345474"/>
                  </a:solidFill>
                  <a:ln w="3175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477" dirty="0">
                      <a:solidFill>
                        <a:schemeClr val="tx1"/>
                      </a:solidFill>
                      <a:latin typeface="TH SarabunPSK" pitchFamily="34" charset="-34"/>
                      <a:cs typeface="TH SarabunPSK" pitchFamily="34" charset="-34"/>
                    </a:endParaRPr>
                  </a:p>
                </p:txBody>
              </p:sp>
              <p:sp>
                <p:nvSpPr>
                  <p:cNvPr id="153" name="Oval 21">
                    <a:extLst>
                      <a:ext uri="{FF2B5EF4-FFF2-40B4-BE49-F238E27FC236}">
                        <a16:creationId xmlns:a16="http://schemas.microsoft.com/office/drawing/2014/main" xmlns="" id="{9EA8D982-AE2E-4C52-9BCF-E94FB2A1E7FE}"/>
                      </a:ext>
                    </a:extLst>
                  </p:cNvPr>
                  <p:cNvSpPr/>
                  <p:nvPr/>
                </p:nvSpPr>
                <p:spPr>
                  <a:xfrm>
                    <a:off x="6095995" y="2217475"/>
                    <a:ext cx="965545" cy="867746"/>
                  </a:xfrm>
                  <a:prstGeom prst="ellipse">
                    <a:avLst/>
                  </a:prstGeom>
                  <a:solidFill>
                    <a:srgbClr val="FFCC99"/>
                  </a:solidFill>
                  <a:ln w="3175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1477" dirty="0">
                      <a:solidFill>
                        <a:schemeClr val="tx1"/>
                      </a:solidFill>
                      <a:latin typeface="TH SarabunPSK" pitchFamily="34" charset="-34"/>
                      <a:cs typeface="TH SarabunPSK" pitchFamily="34" charset="-34"/>
                    </a:endParaRPr>
                  </a:p>
                </p:txBody>
              </p:sp>
            </p:grpSp>
          </p:grpSp>
          <p:sp>
            <p:nvSpPr>
              <p:cNvPr id="148" name="Rectangle: Folded Corner 37">
                <a:extLst>
                  <a:ext uri="{FF2B5EF4-FFF2-40B4-BE49-F238E27FC236}">
                    <a16:creationId xmlns:a16="http://schemas.microsoft.com/office/drawing/2014/main" xmlns="" id="{924AF041-E011-44F5-A493-9AFACE0C4837}"/>
                  </a:ext>
                </a:extLst>
              </p:cNvPr>
              <p:cNvSpPr/>
              <p:nvPr/>
            </p:nvSpPr>
            <p:spPr>
              <a:xfrm>
                <a:off x="5796742" y="2694979"/>
                <a:ext cx="1272818" cy="425168"/>
              </a:xfrm>
              <a:prstGeom prst="foldedCorner">
                <a:avLst>
                  <a:gd name="adj" fmla="val 0"/>
                </a:avLst>
              </a:prstGeom>
              <a:solidFill>
                <a:srgbClr val="FF3300"/>
              </a:solidFill>
              <a:ln>
                <a:solidFill>
                  <a:schemeClr val="accent1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2585" b="1" dirty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ศูนย์เครือข่าย</a:t>
                </a:r>
              </a:p>
            </p:txBody>
          </p:sp>
        </p:grpSp>
      </p:grpSp>
      <p:pic>
        <p:nvPicPr>
          <p:cNvPr id="2054" name="Picture 6" descr="ผลการค้นหารูปภาพสำหรับ ศพก">
            <a:extLst>
              <a:ext uri="{FF2B5EF4-FFF2-40B4-BE49-F238E27FC236}">
                <a16:creationId xmlns:a16="http://schemas.microsoft.com/office/drawing/2014/main" xmlns="" id="{454C2C46-893C-4321-86AC-781926C57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276" y="470735"/>
            <a:ext cx="1903359" cy="158895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52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425025"/>
              </p:ext>
            </p:extLst>
          </p:nvPr>
        </p:nvGraphicFramePr>
        <p:xfrm>
          <a:off x="866775" y="1856406"/>
          <a:ext cx="7172326" cy="3370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356"/>
                <a:gridCol w="1016356"/>
                <a:gridCol w="1730007"/>
                <a:gridCol w="1117169"/>
                <a:gridCol w="2292438"/>
              </a:tblGrid>
              <a:tr h="374512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อำเภอ</a:t>
                      </a:r>
                      <a:endParaRPr lang="en-GB" sz="18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ตำบล</a:t>
                      </a:r>
                      <a:endParaRPr lang="en-GB" sz="18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เกษตรกรต้นแบบ</a:t>
                      </a:r>
                      <a:endParaRPr lang="en-GB" sz="18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พืชหลัก</a:t>
                      </a:r>
                      <a:endParaRPr lang="en-GB" sz="18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จุดเด่นของศูนย์</a:t>
                      </a:r>
                      <a:endParaRPr lang="en-GB" sz="18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</a:tr>
              <a:tr h="374512"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เมืองแพร่</a:t>
                      </a:r>
                      <a:endParaRPr lang="en-GB" sz="18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ห้วยม้า</a:t>
                      </a:r>
                      <a:endParaRPr lang="en-GB" sz="18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นายวิทยา </a:t>
                      </a:r>
                      <a:r>
                        <a:rPr lang="th-TH" sz="1800" dirty="0" err="1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มหิงษา</a:t>
                      </a:r>
                      <a:endParaRPr lang="en-GB" sz="18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ข้าว</a:t>
                      </a:r>
                      <a:endParaRPr lang="en-GB" sz="18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การลดต้นทุนการผลิตข้าว</a:t>
                      </a:r>
                      <a:endParaRPr lang="en-GB" sz="18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</a:tr>
              <a:tr h="374512"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หนองม่วงไข่</a:t>
                      </a:r>
                      <a:endParaRPr lang="en-GB" sz="18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หนองม่วงไข่</a:t>
                      </a:r>
                      <a:endParaRPr lang="en-GB" sz="18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วันชัย โพธิ์ศรีทอง</a:t>
                      </a:r>
                      <a:endParaRPr lang="en-GB" sz="18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พริก</a:t>
                      </a:r>
                      <a:endParaRPr lang="en-GB" sz="18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การผลิตพริก </a:t>
                      </a:r>
                      <a:r>
                        <a:rPr lang="en-GB" sz="18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GAP</a:t>
                      </a:r>
                      <a:endParaRPr lang="en-GB" sz="18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</a:tr>
              <a:tr h="374512"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ร้องกวาง</a:t>
                      </a:r>
                      <a:endParaRPr lang="en-GB" sz="18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แม่ทราย</a:t>
                      </a:r>
                      <a:endParaRPr lang="en-GB" sz="18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นายเนตร ศรีทา</a:t>
                      </a:r>
                      <a:endParaRPr lang="en-GB" sz="18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ข้าว</a:t>
                      </a:r>
                      <a:endParaRPr lang="en-GB" sz="18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การลดต้นทุนการผลิตข้าว</a:t>
                      </a:r>
                      <a:endParaRPr lang="en-GB" sz="18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</a:tr>
              <a:tr h="374512"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สอง</a:t>
                      </a:r>
                      <a:endParaRPr lang="en-GB" sz="18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หัวเมือง</a:t>
                      </a:r>
                      <a:endParaRPr lang="en-GB" sz="18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นางสุจินต์  ไข่คำ</a:t>
                      </a:r>
                      <a:endParaRPr lang="en-GB" sz="18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ข้าว</a:t>
                      </a:r>
                      <a:endParaRPr lang="en-GB" sz="18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การลดต้นทุนการผลิตข้าว</a:t>
                      </a:r>
                      <a:endParaRPr lang="en-GB" sz="18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</a:tr>
              <a:tr h="374512"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สูงเม่น</a:t>
                      </a:r>
                      <a:endParaRPr lang="en-GB" sz="18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ร่อง</a:t>
                      </a:r>
                      <a:r>
                        <a:rPr lang="th-TH" sz="1800" dirty="0" err="1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กาศ</a:t>
                      </a:r>
                      <a:endParaRPr lang="en-GB" sz="18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นางสาว</a:t>
                      </a:r>
                      <a:r>
                        <a:rPr lang="th-TH" sz="1800" dirty="0" err="1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สดวก</a:t>
                      </a:r>
                      <a:r>
                        <a:rPr lang="th-TH" sz="18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จำรัส</a:t>
                      </a:r>
                      <a:endParaRPr lang="en-GB" sz="18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ข้าว</a:t>
                      </a:r>
                      <a:endParaRPr lang="en-GB" sz="18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การลดต้นทุนการผลิตข้าว</a:t>
                      </a:r>
                      <a:endParaRPr lang="en-GB" sz="18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</a:tr>
              <a:tr h="374512"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เด่นชัย</a:t>
                      </a:r>
                      <a:endParaRPr lang="en-GB" sz="18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แม่จั๊วะ</a:t>
                      </a:r>
                      <a:endParaRPr lang="en-GB" sz="18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นายสนอง ส่งศรี</a:t>
                      </a:r>
                      <a:endParaRPr lang="en-GB" sz="18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ข้าว</a:t>
                      </a:r>
                      <a:endParaRPr lang="en-GB" sz="18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การลดต้นทุนการผลิตข้าว</a:t>
                      </a:r>
                      <a:endParaRPr lang="en-GB" sz="18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</a:tr>
              <a:tr h="374512"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วังชิ้น</a:t>
                      </a:r>
                      <a:endParaRPr lang="en-GB" sz="18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นาพูน</a:t>
                      </a:r>
                      <a:endParaRPr lang="en-GB" sz="18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นายมนู </a:t>
                      </a:r>
                      <a:r>
                        <a:rPr lang="th-TH" sz="1800" dirty="0" err="1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กาญจ</a:t>
                      </a:r>
                      <a:r>
                        <a:rPr lang="th-TH" sz="18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นะ</a:t>
                      </a:r>
                      <a:endParaRPr lang="en-GB" sz="18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ส้มเขียวหวาน</a:t>
                      </a:r>
                      <a:endParaRPr lang="en-GB" sz="18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ลดต้นทุนการผลิตส้มเขียวหวาน</a:t>
                      </a:r>
                      <a:endParaRPr lang="en-GB" sz="18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</a:tr>
              <a:tr h="374512"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ลอง</a:t>
                      </a:r>
                      <a:endParaRPr lang="en-GB" sz="18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แม่ปาน</a:t>
                      </a:r>
                      <a:endParaRPr lang="en-GB" sz="18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นายศรีรัตน์  คำผาเชื้อ </a:t>
                      </a:r>
                      <a:endParaRPr lang="en-GB" sz="18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ลองกอง</a:t>
                      </a:r>
                      <a:endParaRPr lang="en-GB" sz="18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การลดต้นทุนการผลิตลองกอง</a:t>
                      </a:r>
                      <a:endParaRPr lang="en-GB" sz="18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5" name="AutoShape 2" descr="ผลการค้นหารูปภาพสำหรับ ศพก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2100"/>
          </a:p>
        </p:txBody>
      </p:sp>
      <p:sp>
        <p:nvSpPr>
          <p:cNvPr id="6" name="TextBox 5"/>
          <p:cNvSpPr txBox="1"/>
          <p:nvPr/>
        </p:nvSpPr>
        <p:spPr>
          <a:xfrm>
            <a:off x="4135783" y="1115946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จังหวัดแพร่</a:t>
            </a:r>
            <a:endParaRPr lang="en-GB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8898" y="5227011"/>
            <a:ext cx="6608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ngsana New" panose="02020603050405020304" pitchFamily="18" charset="-34"/>
                <a:cs typeface="Angsana New" panose="02020603050405020304" pitchFamily="18" charset="-34"/>
              </a:rPr>
              <a:t>โดยมีศูนย์เครือข่าย จำนวน 10 ศูนย์เครือข่าย / 1 ศูนย์หลัก</a:t>
            </a:r>
            <a:endParaRPr lang="en-GB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92889" l="3556" r="97778">
                        <a14:foregroundMark x1="86667" y1="16000" x2="86667" y2="16000"/>
                        <a14:foregroundMark x1="97778" y1="48889" x2="97778" y2="48889"/>
                        <a14:foregroundMark x1="47111" y1="3111" x2="47111" y2="3111"/>
                        <a14:foregroundMark x1="3556" y1="47111" x2="3556" y2="47111"/>
                        <a14:foregroundMark x1="60444" y1="44444" x2="60444" y2="44444"/>
                        <a14:foregroundMark x1="53778" y1="42667" x2="53778" y2="42667"/>
                        <a14:foregroundMark x1="51556" y1="32889" x2="51556" y2="32889"/>
                        <a14:foregroundMark x1="51111" y1="19556" x2="51111" y2="19556"/>
                        <a14:foregroundMark x1="42667" y1="14222" x2="42667" y2="14222"/>
                        <a14:foregroundMark x1="38667" y1="14222" x2="38667" y2="14222"/>
                        <a14:foregroundMark x1="22667" y1="17778" x2="22667" y2="17778"/>
                        <a14:foregroundMark x1="34222" y1="32889" x2="34222" y2="32889"/>
                        <a14:foregroundMark x1="74667" y1="62222" x2="74667" y2="62222"/>
                        <a14:foregroundMark x1="69333" y1="54222" x2="69333" y2="54222"/>
                        <a14:foregroundMark x1="68000" y1="64889" x2="68000" y2="64889"/>
                        <a14:foregroundMark x1="75556" y1="69778" x2="75556" y2="69778"/>
                        <a14:foregroundMark x1="79556" y1="76000" x2="79556" y2="76000"/>
                        <a14:foregroundMark x1="66222" y1="41333" x2="66222" y2="41333"/>
                        <a14:foregroundMark x1="70222" y1="44444" x2="70222" y2="44444"/>
                        <a14:foregroundMark x1="74667" y1="46667" x2="74667" y2="46667"/>
                        <a14:foregroundMark x1="85778" y1="52000" x2="85778" y2="52000"/>
                        <a14:foregroundMark x1="88889" y1="63556" x2="88889" y2="63556"/>
                        <a14:foregroundMark x1="86667" y1="77333" x2="86667" y2="77333"/>
                        <a14:foregroundMark x1="60889" y1="86667" x2="60889" y2="86667"/>
                        <a14:foregroundMark x1="35556" y1="87111" x2="35556" y2="87111"/>
                        <a14:foregroundMark x1="26667" y1="83111" x2="26667" y2="83111"/>
                        <a14:foregroundMark x1="20000" y1="71111" x2="20000" y2="71111"/>
                        <a14:foregroundMark x1="16000" y1="70222" x2="16000" y2="70222"/>
                        <a14:foregroundMark x1="13778" y1="62667" x2="13778" y2="62667"/>
                        <a14:foregroundMark x1="34222" y1="67556" x2="34222" y2="67556"/>
                        <a14:foregroundMark x1="31111" y1="57333" x2="31111" y2="57333"/>
                        <a14:foregroundMark x1="28889" y1="53778" x2="28889" y2="53778"/>
                        <a14:foregroundMark x1="28889" y1="48889" x2="28889" y2="48889"/>
                        <a14:foregroundMark x1="28889" y1="44444" x2="28889" y2="44444"/>
                        <a14:foregroundMark x1="28889" y1="34667" x2="28889" y2="34667"/>
                        <a14:foregroundMark x1="36444" y1="30667" x2="36444" y2="30667"/>
                        <a14:foregroundMark x1="41778" y1="20889" x2="41778" y2="20889"/>
                        <a14:foregroundMark x1="45778" y1="19556" x2="45778" y2="19556"/>
                        <a14:foregroundMark x1="50222" y1="18222" x2="50222" y2="18222"/>
                        <a14:foregroundMark x1="51556" y1="17333" x2="51556" y2="17333"/>
                        <a14:foregroundMark x1="52000" y1="17333" x2="53778" y2="16444"/>
                        <a14:foregroundMark x1="55556" y1="17333" x2="58222" y2="17333"/>
                        <a14:foregroundMark x1="58667" y1="17333" x2="60889" y2="17333"/>
                        <a14:foregroundMark x1="63556" y1="17778" x2="68889" y2="18222"/>
                        <a14:foregroundMark x1="70222" y1="19556" x2="70222" y2="19556"/>
                        <a14:foregroundMark x1="49778" y1="12000" x2="47556" y2="12000"/>
                        <a14:foregroundMark x1="42667" y1="11556" x2="42667" y2="11556"/>
                        <a14:foregroundMark x1="41778" y1="10222" x2="41778" y2="10222"/>
                        <a14:foregroundMark x1="39556" y1="9333" x2="39556" y2="9333"/>
                        <a14:foregroundMark x1="31111" y1="11556" x2="31111" y2="11556"/>
                        <a14:foregroundMark x1="31111" y1="11556" x2="31111" y2="11556"/>
                        <a14:foregroundMark x1="26667" y1="22667" x2="26667" y2="22667"/>
                        <a14:foregroundMark x1="19556" y1="26222" x2="17778" y2="30222"/>
                        <a14:foregroundMark x1="15556" y1="32444" x2="14222" y2="34222"/>
                        <a14:foregroundMark x1="12444" y1="35111" x2="12444" y2="38667"/>
                        <a14:foregroundMark x1="12000" y1="40889" x2="12000" y2="43111"/>
                        <a14:foregroundMark x1="12000" y1="44889" x2="12000" y2="44889"/>
                        <a14:foregroundMark x1="12000" y1="48889" x2="12000" y2="48889"/>
                        <a14:foregroundMark x1="12000" y1="52889" x2="12000" y2="52889"/>
                        <a14:foregroundMark x1="12000" y1="55111" x2="12000" y2="55111"/>
                        <a14:foregroundMark x1="12000" y1="58222" x2="12000" y2="58222"/>
                        <a14:foregroundMark x1="13333" y1="61778" x2="13333" y2="61778"/>
                        <a14:foregroundMark x1="14222" y1="64000" x2="14222" y2="64000"/>
                        <a14:foregroundMark x1="14667" y1="60444" x2="14667" y2="59111"/>
                        <a14:foregroundMark x1="14667" y1="55556" x2="14667" y2="55556"/>
                        <a14:foregroundMark x1="16444" y1="50222" x2="16889" y2="47556"/>
                        <a14:foregroundMark x1="18667" y1="41778" x2="22222" y2="34222"/>
                        <a14:foregroundMark x1="24444" y1="30222" x2="24444" y2="30222"/>
                        <a14:foregroundMark x1="26222" y1="28444" x2="21778" y2="31111"/>
                        <a14:foregroundMark x1="20000" y1="43111" x2="20000" y2="43111"/>
                        <a14:foregroundMark x1="22222" y1="43556" x2="22667" y2="45778"/>
                        <a14:foregroundMark x1="22667" y1="45778" x2="22667" y2="45778"/>
                        <a14:foregroundMark x1="24889" y1="40444" x2="25333" y2="38667"/>
                        <a14:foregroundMark x1="25333" y1="35556" x2="27111" y2="30222"/>
                        <a14:foregroundMark x1="28000" y1="28889" x2="28000" y2="28889"/>
                        <a14:foregroundMark x1="31111" y1="28000" x2="36444" y2="27111"/>
                        <a14:foregroundMark x1="40889" y1="26667" x2="40889" y2="26667"/>
                        <a14:foregroundMark x1="42667" y1="26667" x2="51111" y2="25778"/>
                        <a14:foregroundMark x1="55556" y1="24444" x2="55556" y2="24444"/>
                        <a14:foregroundMark x1="58222" y1="26222" x2="60444" y2="27111"/>
                        <a14:foregroundMark x1="62667" y1="36444" x2="62667" y2="36444"/>
                        <a14:foregroundMark x1="63556" y1="38222" x2="63556" y2="38222"/>
                        <a14:foregroundMark x1="64444" y1="38222" x2="67111" y2="31111"/>
                        <a14:foregroundMark x1="69333" y1="26667" x2="69333" y2="26667"/>
                        <a14:foregroundMark x1="69333" y1="28000" x2="69333" y2="28000"/>
                        <a14:foregroundMark x1="72444" y1="28889" x2="72444" y2="28889"/>
                        <a14:foregroundMark x1="74667" y1="30222" x2="74667" y2="30222"/>
                        <a14:foregroundMark x1="75556" y1="32444" x2="75556" y2="32444"/>
                        <a14:foregroundMark x1="77333" y1="35556" x2="78667" y2="41333"/>
                        <a14:foregroundMark x1="80444" y1="45778" x2="80444" y2="45778"/>
                        <a14:foregroundMark x1="80444" y1="45778" x2="80444" y2="45778"/>
                        <a14:foregroundMark x1="80444" y1="48000" x2="80889" y2="57333"/>
                        <a14:foregroundMark x1="80889" y1="58222" x2="80889" y2="58222"/>
                        <a14:foregroundMark x1="80889" y1="60000" x2="78222" y2="61778"/>
                        <a14:foregroundMark x1="75556" y1="62667" x2="75556" y2="62667"/>
                        <a14:foregroundMark x1="73333" y1="64889" x2="72000" y2="67556"/>
                        <a14:foregroundMark x1="63556" y1="68889" x2="56000" y2="68889"/>
                        <a14:foregroundMark x1="52444" y1="68889" x2="52444" y2="68889"/>
                        <a14:foregroundMark x1="51111" y1="62667" x2="51111" y2="59556"/>
                        <a14:foregroundMark x1="48889" y1="56000" x2="48889" y2="56000"/>
                        <a14:foregroundMark x1="46222" y1="63556" x2="46222" y2="63556"/>
                        <a14:foregroundMark x1="28444" y1="73778" x2="28444" y2="75111"/>
                        <a14:foregroundMark x1="28444" y1="70222" x2="28444" y2="70222"/>
                        <a14:foregroundMark x1="24889" y1="75111" x2="24889" y2="75111"/>
                        <a14:foregroundMark x1="24000" y1="74667" x2="22222" y2="71111"/>
                        <a14:foregroundMark x1="21778" y1="70667" x2="21778" y2="70667"/>
                        <a14:foregroundMark x1="15556" y1="67556" x2="14667" y2="64444"/>
                        <a14:foregroundMark x1="13333" y1="60444" x2="12444" y2="62667"/>
                        <a14:foregroundMark x1="14222" y1="68000" x2="14667" y2="69778"/>
                        <a14:foregroundMark x1="16889" y1="72000" x2="16889" y2="72000"/>
                        <a14:foregroundMark x1="22222" y1="78222" x2="22222" y2="78222"/>
                        <a14:foregroundMark x1="24889" y1="80889" x2="26667" y2="83111"/>
                        <a14:foregroundMark x1="31111" y1="84889" x2="34667" y2="83556"/>
                        <a14:foregroundMark x1="36444" y1="84444" x2="36444" y2="84444"/>
                        <a14:foregroundMark x1="36444" y1="82222" x2="32444" y2="76444"/>
                        <a14:foregroundMark x1="26222" y1="72889" x2="23111" y2="68889"/>
                        <a14:foregroundMark x1="19556" y1="64000" x2="17778" y2="61778"/>
                        <a14:foregroundMark x1="14222" y1="60444" x2="14222" y2="60444"/>
                        <a14:foregroundMark x1="13778" y1="64444" x2="13778" y2="64444"/>
                        <a14:foregroundMark x1="15556" y1="67556" x2="23111" y2="68889"/>
                        <a14:foregroundMark x1="38667" y1="80889" x2="38667" y2="80889"/>
                        <a14:foregroundMark x1="43556" y1="82667" x2="45778" y2="82667"/>
                        <a14:foregroundMark x1="51556" y1="82667" x2="56000" y2="83111"/>
                        <a14:foregroundMark x1="57778" y1="83111" x2="57778" y2="83111"/>
                        <a14:foregroundMark x1="59556" y1="83111" x2="59556" y2="83111"/>
                        <a14:foregroundMark x1="61778" y1="83111" x2="66667" y2="82667"/>
                        <a14:foregroundMark x1="70667" y1="80889" x2="72889" y2="78667"/>
                        <a14:foregroundMark x1="76444" y1="76444" x2="82667" y2="71111"/>
                        <a14:foregroundMark x1="84889" y1="70222" x2="84889" y2="68444"/>
                        <a14:foregroundMark x1="84889" y1="68000" x2="86667" y2="62222"/>
                        <a14:foregroundMark x1="86667" y1="60444" x2="86667" y2="55111"/>
                        <a14:foregroundMark x1="87111" y1="53333" x2="87111" y2="48889"/>
                        <a14:foregroundMark x1="87556" y1="48000" x2="87556" y2="45333"/>
                        <a14:foregroundMark x1="88000" y1="43556" x2="87556" y2="38667"/>
                        <a14:foregroundMark x1="87111" y1="35556" x2="86667" y2="33333"/>
                        <a14:foregroundMark x1="86667" y1="32000" x2="84000" y2="28444"/>
                        <a14:foregroundMark x1="83556" y1="27111" x2="79111" y2="22222"/>
                        <a14:foregroundMark x1="78222" y1="20444" x2="76889" y2="18667"/>
                        <a14:foregroundMark x1="76889" y1="18222" x2="75111" y2="18222"/>
                        <a14:foregroundMark x1="72889" y1="15556" x2="72889" y2="15556"/>
                        <a14:foregroundMark x1="70222" y1="13333" x2="68444" y2="13333"/>
                        <a14:foregroundMark x1="67111" y1="12000" x2="62222" y2="11111"/>
                        <a14:foregroundMark x1="60444" y1="9778" x2="58667" y2="9778"/>
                        <a14:foregroundMark x1="58222" y1="9778" x2="58222" y2="9778"/>
                        <a14:foregroundMark x1="76889" y1="75111" x2="76889" y2="75111"/>
                        <a14:foregroundMark x1="85778" y1="72889" x2="85778" y2="72889"/>
                        <a14:foregroundMark x1="87111" y1="70222" x2="87111" y2="70222"/>
                        <a14:foregroundMark x1="79556" y1="74222" x2="79556" y2="74222"/>
                        <a14:foregroundMark x1="76444" y1="77333" x2="74222" y2="79111"/>
                        <a14:foregroundMark x1="72889" y1="82667" x2="72889" y2="82667"/>
                        <a14:foregroundMark x1="71111" y1="83556" x2="66667" y2="84444"/>
                        <a14:foregroundMark x1="66667" y1="84444" x2="66667" y2="84444"/>
                        <a14:foregroundMark x1="65778" y1="84889" x2="65778" y2="84889"/>
                        <a14:foregroundMark x1="64889" y1="85778" x2="64889" y2="85778"/>
                        <a14:foregroundMark x1="67111" y1="85778" x2="68889" y2="85333"/>
                        <a14:foregroundMark x1="72889" y1="84444" x2="82667" y2="80889"/>
                        <a14:foregroundMark x1="83111" y1="79556" x2="83111" y2="79556"/>
                        <a14:foregroundMark x1="83111" y1="79556" x2="79111" y2="80889"/>
                        <a14:foregroundMark x1="62667" y1="87556" x2="62667" y2="87556"/>
                        <a14:foregroundMark x1="60889" y1="87556" x2="63556" y2="87556"/>
                        <a14:foregroundMark x1="64444" y1="87556" x2="66222" y2="87556"/>
                        <a14:foregroundMark x1="68889" y1="87111" x2="64889" y2="87111"/>
                        <a14:foregroundMark x1="60889" y1="87111" x2="60889" y2="87111"/>
                        <a14:foregroundMark x1="59556" y1="88889" x2="56444" y2="89333"/>
                        <a14:foregroundMark x1="54667" y1="89333" x2="54667" y2="89333"/>
                        <a14:foregroundMark x1="53778" y1="89333" x2="53778" y2="89333"/>
                        <a14:foregroundMark x1="53778" y1="89778" x2="53778" y2="89778"/>
                        <a14:foregroundMark x1="53778" y1="90667" x2="53778" y2="90667"/>
                        <a14:foregroundMark x1="53778" y1="91111" x2="53778" y2="91111"/>
                        <a14:foregroundMark x1="53333" y1="92889" x2="53333" y2="92889"/>
                        <a14:foregroundMark x1="42667" y1="87556" x2="42667" y2="87556"/>
                        <a14:foregroundMark x1="42667" y1="89333" x2="42667" y2="89333"/>
                        <a14:foregroundMark x1="39556" y1="90667" x2="39556" y2="90667"/>
                        <a14:foregroundMark x1="36444" y1="88889" x2="36444" y2="88889"/>
                        <a14:foregroundMark x1="34667" y1="87111" x2="34667" y2="87111"/>
                        <a14:foregroundMark x1="33333" y1="84444" x2="37333" y2="87556"/>
                        <a14:foregroundMark x1="42667" y1="89778" x2="45778" y2="89778"/>
                        <a14:foregroundMark x1="47111" y1="90667" x2="47111" y2="90667"/>
                        <a14:foregroundMark x1="47556" y1="90667" x2="47556" y2="90667"/>
                        <a14:foregroundMark x1="36444" y1="87556" x2="31111" y2="87556"/>
                        <a14:foregroundMark x1="25333" y1="83556" x2="25333" y2="83556"/>
                        <a14:foregroundMark x1="24000" y1="80889" x2="24000" y2="80889"/>
                        <a14:foregroundMark x1="22667" y1="76889" x2="22667" y2="76889"/>
                        <a14:foregroundMark x1="19556" y1="72889" x2="19556" y2="72889"/>
                        <a14:foregroundMark x1="17778" y1="71111" x2="16444" y2="68889"/>
                        <a14:foregroundMark x1="16000" y1="68444" x2="14222" y2="66667"/>
                        <a14:foregroundMark x1="12000" y1="62222" x2="12000" y2="62222"/>
                        <a14:foregroundMark x1="10222" y1="60444" x2="9778" y2="59111"/>
                        <a14:foregroundMark x1="9333" y1="57778" x2="9333" y2="57778"/>
                        <a14:foregroundMark x1="10222" y1="62667" x2="10222" y2="62667"/>
                        <a14:foregroundMark x1="13333" y1="68889" x2="13333" y2="68889"/>
                        <a14:foregroundMark x1="14667" y1="72000" x2="14667" y2="72000"/>
                        <a14:foregroundMark x1="16889" y1="76000" x2="16889" y2="76000"/>
                        <a14:foregroundMark x1="18222" y1="78222" x2="18222" y2="78222"/>
                        <a14:foregroundMark x1="20000" y1="79556" x2="20000" y2="79556"/>
                        <a14:foregroundMark x1="48000" y1="49333" x2="48000" y2="49333"/>
                        <a14:foregroundMark x1="47556" y1="49333" x2="45333" y2="57333"/>
                        <a14:foregroundMark x1="44889" y1="57333" x2="44889" y2="57333"/>
                        <a14:foregroundMark x1="43111" y1="55111" x2="43111" y2="55111"/>
                        <a14:foregroundMark x1="41778" y1="52889" x2="41333" y2="49778"/>
                        <a14:foregroundMark x1="40889" y1="49778" x2="40000" y2="47556"/>
                        <a14:foregroundMark x1="39111" y1="45333" x2="39111" y2="45333"/>
                        <a14:foregroundMark x1="36889" y1="34667" x2="36889" y2="34667"/>
                        <a14:foregroundMark x1="42667" y1="22667" x2="42667" y2="22667"/>
                        <a14:foregroundMark x1="44889" y1="16000" x2="44889" y2="16000"/>
                        <a14:foregroundMark x1="62667" y1="61778" x2="62667" y2="61778"/>
                        <a14:foregroundMark x1="62222" y1="60000" x2="62222" y2="60000"/>
                        <a14:foregroundMark x1="60444" y1="57333" x2="60000" y2="55556"/>
                        <a14:foregroundMark x1="60000" y1="53778" x2="60000" y2="53778"/>
                        <a14:foregroundMark x1="60000" y1="52000" x2="60000" y2="52000"/>
                        <a14:foregroundMark x1="47111" y1="36889" x2="47111" y2="36889"/>
                        <a14:foregroundMark x1="45778" y1="33333" x2="45778" y2="33333"/>
                        <a14:foregroundMark x1="45333" y1="32444" x2="45333" y2="32444"/>
                        <a14:foregroundMark x1="45333" y1="32000" x2="45333" y2="32000"/>
                        <a14:foregroundMark x1="47556" y1="32000" x2="47556" y2="32000"/>
                        <a14:foregroundMark x1="51556" y1="32000" x2="54222" y2="32444"/>
                        <a14:foregroundMark x1="55556" y1="32889" x2="55556" y2="32889"/>
                        <a14:foregroundMark x1="41333" y1="64000" x2="41333" y2="64000"/>
                        <a14:foregroundMark x1="38667" y1="18222" x2="38667" y2="18222"/>
                        <a14:foregroundMark x1="35556" y1="18667" x2="35556" y2="18667"/>
                        <a14:foregroundMark x1="48000" y1="20444" x2="48000" y2="20444"/>
                        <a14:foregroundMark x1="47556" y1="20000" x2="47556" y2="20000"/>
                        <a14:foregroundMark x1="52000" y1="14222" x2="52000" y2="14222"/>
                        <a14:foregroundMark x1="49778" y1="13333" x2="49778" y2="13333"/>
                        <a14:foregroundMark x1="48000" y1="12000" x2="48000" y2="12000"/>
                        <a14:foregroundMark x1="48000" y1="12000" x2="48000" y2="12000"/>
                        <a14:foregroundMark x1="53778" y1="20444" x2="53778" y2="20444"/>
                        <a14:foregroundMark x1="53778" y1="21778" x2="51556" y2="17778"/>
                        <a14:foregroundMark x1="49778" y1="15111" x2="49778" y2="15111"/>
                        <a14:foregroundMark x1="47111" y1="12000" x2="47111" y2="12000"/>
                        <a14:foregroundMark x1="38667" y1="68000" x2="38667" y2="68000"/>
                        <a14:foregroundMark x1="34222" y1="68000" x2="34222" y2="68000"/>
                        <a14:foregroundMark x1="53778" y1="14222" x2="53778" y2="14222"/>
                        <a14:foregroundMark x1="52444" y1="11556" x2="52444" y2="11556"/>
                        <a14:foregroundMark x1="49778" y1="10222" x2="49778" y2="10222"/>
                        <a14:foregroundMark x1="60889" y1="35111" x2="60889" y2="35111"/>
                        <a14:foregroundMark x1="57778" y1="26667" x2="56000" y2="26667"/>
                        <a14:foregroundMark x1="51556" y1="25778" x2="51556" y2="25778"/>
                        <a14:foregroundMark x1="45778" y1="22667" x2="40000" y2="22667"/>
                        <a14:foregroundMark x1="20444" y1="22667" x2="20444" y2="22667"/>
                        <a14:foregroundMark x1="28444" y1="23556" x2="28444" y2="23556"/>
                        <a14:foregroundMark x1="28444" y1="20889" x2="28444" y2="20889"/>
                        <a14:foregroundMark x1="29333" y1="19556" x2="29333" y2="19556"/>
                        <a14:foregroundMark x1="31111" y1="19556" x2="36444" y2="19556"/>
                        <a14:foregroundMark x1="37778" y1="20444" x2="37778" y2="20444"/>
                        <a14:foregroundMark x1="45778" y1="18667" x2="47556" y2="18667"/>
                        <a14:foregroundMark x1="54667" y1="18667" x2="54667" y2="18667"/>
                        <a14:foregroundMark x1="70667" y1="28000" x2="70667" y2="28000"/>
                        <a14:foregroundMark x1="70667" y1="28000" x2="70667" y2="28000"/>
                        <a14:foregroundMark x1="75111" y1="36444" x2="78667" y2="41778"/>
                        <a14:foregroundMark x1="75556" y1="37333" x2="75556" y2="37333"/>
                        <a14:foregroundMark x1="70222" y1="34222" x2="70222" y2="34222"/>
                        <a14:foregroundMark x1="68889" y1="32889" x2="65778" y2="31111"/>
                        <a14:foregroundMark x1="55556" y1="26667" x2="55556" y2="26667"/>
                        <a14:foregroundMark x1="53778" y1="16000" x2="62222" y2="24444"/>
                        <a14:foregroundMark x1="67111" y1="45333" x2="67111" y2="45333"/>
                        <a14:foregroundMark x1="59556" y1="52889" x2="59556" y2="52889"/>
                        <a14:foregroundMark x1="56000" y1="51556" x2="56000" y2="51556"/>
                        <a14:foregroundMark x1="56000" y1="54222" x2="56000" y2="54222"/>
                        <a14:foregroundMark x1="56000" y1="54222" x2="56000" y2="54222"/>
                        <a14:foregroundMark x1="40889" y1="59111" x2="40889" y2="59111"/>
                        <a14:foregroundMark x1="36444" y1="52889" x2="36444" y2="52889"/>
                        <a14:foregroundMark x1="36889" y1="38667" x2="36889" y2="38667"/>
                        <a14:foregroundMark x1="35556" y1="43111" x2="35556" y2="43111"/>
                        <a14:foregroundMark x1="40000" y1="42667" x2="45333" y2="43111"/>
                        <a14:foregroundMark x1="47111" y1="43111" x2="47111" y2="43111"/>
                        <a14:foregroundMark x1="49333" y1="40889" x2="64000" y2="32889"/>
                        <a14:foregroundMark x1="72000" y1="28000" x2="72000" y2="28000"/>
                        <a14:foregroundMark x1="68444" y1="23556" x2="65778" y2="26222"/>
                        <a14:foregroundMark x1="63556" y1="28889" x2="63556" y2="28889"/>
                        <a14:foregroundMark x1="63556" y1="28889" x2="63556" y2="28889"/>
                        <a14:foregroundMark x1="79556" y1="48000" x2="79556" y2="48000"/>
                        <a14:foregroundMark x1="75556" y1="37333" x2="75556" y2="37333"/>
                        <a14:foregroundMark x1="80444" y1="34222" x2="80444" y2="34222"/>
                        <a14:foregroundMark x1="80889" y1="34667" x2="82667" y2="37333"/>
                        <a14:foregroundMark x1="85333" y1="41778" x2="85333" y2="41778"/>
                        <a14:foregroundMark x1="88000" y1="73778" x2="88000" y2="73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433" y="772927"/>
            <a:ext cx="989350" cy="98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926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197772" y="383536"/>
            <a:ext cx="4830168" cy="7741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31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จังหวัดแพร่ </a:t>
            </a:r>
            <a:r>
              <a:rPr lang="th-TH" sz="2954" b="1" dirty="0">
                <a:ln w="1905"/>
                <a:solidFill>
                  <a:srgbClr val="2103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ผลการดำเนินงานในปี 2560</a:t>
            </a:r>
            <a:endParaRPr lang="en-GB" sz="4985" b="1" dirty="0">
              <a:ln w="1905"/>
              <a:solidFill>
                <a:srgbClr val="2103F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1476" y="3533097"/>
            <a:ext cx="2624436" cy="433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215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การประชุมคณะกรรมการ </a:t>
            </a:r>
            <a:r>
              <a:rPr lang="th-TH" sz="2215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ศพก</a:t>
            </a:r>
            <a:r>
              <a:rPr lang="th-TH" sz="2215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84950" y="3533099"/>
            <a:ext cx="2987709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46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การจัด </a:t>
            </a:r>
            <a:r>
              <a:rPr lang="en-GB" sz="1846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Field day</a:t>
            </a:r>
            <a:r>
              <a:rPr lang="th-TH" sz="1846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เกษตรกร 1,600 คน</a:t>
            </a:r>
            <a:endParaRPr lang="en-GB" sz="4062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pSp>
        <p:nvGrpSpPr>
          <p:cNvPr id="2" name="กลุ่ม 1"/>
          <p:cNvGrpSpPr/>
          <p:nvPr/>
        </p:nvGrpSpPr>
        <p:grpSpPr>
          <a:xfrm>
            <a:off x="5153009" y="1566310"/>
            <a:ext cx="3126834" cy="1926330"/>
            <a:chOff x="597696" y="1412776"/>
            <a:chExt cx="4333995" cy="2883950"/>
          </a:xfrm>
        </p:grpSpPr>
        <p:pic>
          <p:nvPicPr>
            <p:cNvPr id="2050" name="Picture 2" descr="C:\งาน\ภาพงาน\วันพฤหัสที่ 8 มิย 60 ฟิวเดอร์ ศพก.หนองม่วงไข่\DSC0830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696" y="1412776"/>
              <a:ext cx="2159890" cy="1440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C:\งาน\ภาพงาน\วันศุกร์ที่ 9 มิย 60 ฟิวเดย์ ศพก.แม่จั๊วะ\DSC08566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696" y="2856726"/>
              <a:ext cx="2159891" cy="1440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C:\งาน\ภาพงาน\พฤ 25 พค 60 ฟิวเดย์ ศพก.แม่ทราย ร้องกวาง\DSC07596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7587" y="1416726"/>
              <a:ext cx="2159891" cy="1440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 descr="C:\งาน\ภาพงาน\วันศุกร์ที่ 16 มิย 60 ฟิวเดย ต.ร่องกาศ อ.สูงเม่น\DSC09436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00" y="2852936"/>
              <a:ext cx="2159891" cy="1440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กลุ่ม 11"/>
          <p:cNvGrpSpPr/>
          <p:nvPr/>
        </p:nvGrpSpPr>
        <p:grpSpPr>
          <a:xfrm>
            <a:off x="514341" y="1619936"/>
            <a:ext cx="3210247" cy="1886102"/>
            <a:chOff x="597696" y="1412813"/>
            <a:chExt cx="4333995" cy="288387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7696" y="1412813"/>
              <a:ext cx="2159890" cy="143992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7696" y="2856762"/>
              <a:ext cx="2159891" cy="143992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57587" y="1416762"/>
              <a:ext cx="2159891" cy="143992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71800" y="2852972"/>
              <a:ext cx="2159891" cy="143992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กลุ่ม 13"/>
          <p:cNvGrpSpPr/>
          <p:nvPr/>
        </p:nvGrpSpPr>
        <p:grpSpPr>
          <a:xfrm>
            <a:off x="514343" y="4108367"/>
            <a:ext cx="3263838" cy="1715491"/>
            <a:chOff x="597696" y="1525070"/>
            <a:chExt cx="4333995" cy="2771619"/>
          </a:xfrm>
        </p:grpSpPr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7696" y="2856762"/>
              <a:ext cx="2159891" cy="143992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64767" y="1529019"/>
              <a:ext cx="2352712" cy="132391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71800" y="2852972"/>
              <a:ext cx="2159891" cy="143992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7696" y="1525070"/>
              <a:ext cx="2359730" cy="132786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TextBox 26"/>
          <p:cNvSpPr txBox="1"/>
          <p:nvPr/>
        </p:nvSpPr>
        <p:spPr>
          <a:xfrm>
            <a:off x="522514" y="5947738"/>
            <a:ext cx="3014505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46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การอบรมเกษตรผู้นำเกษตรกร 400 คน  </a:t>
            </a:r>
            <a:endParaRPr lang="en-GB" sz="4062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pSp>
        <p:nvGrpSpPr>
          <p:cNvPr id="28" name="กลุ่ม 6"/>
          <p:cNvGrpSpPr/>
          <p:nvPr/>
        </p:nvGrpSpPr>
        <p:grpSpPr>
          <a:xfrm>
            <a:off x="5219580" y="3990932"/>
            <a:ext cx="2979876" cy="1859721"/>
            <a:chOff x="717858" y="1412776"/>
            <a:chExt cx="4105481" cy="2763937"/>
          </a:xfrm>
        </p:grpSpPr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7858" y="1412776"/>
              <a:ext cx="1919566" cy="1440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2071" y="2867033"/>
              <a:ext cx="2327412" cy="130968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59547" y="1416726"/>
              <a:ext cx="2551981" cy="143605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5"/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60"/>
            <a:stretch/>
          </p:blipFill>
          <p:spPr bwMode="auto">
            <a:xfrm>
              <a:off x="2903773" y="2852775"/>
              <a:ext cx="1919566" cy="132393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TextBox 32"/>
          <p:cNvSpPr txBox="1"/>
          <p:nvPr/>
        </p:nvSpPr>
        <p:spPr>
          <a:xfrm>
            <a:off x="5064370" y="5920942"/>
            <a:ext cx="3242268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46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การต้อนรับผู้ศึกษาดูงาน ประมาณ 500 คน</a:t>
            </a:r>
            <a:endParaRPr lang="en-GB" sz="4062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2667" b="92889" l="3556" r="97778">
                        <a14:foregroundMark x1="86667" y1="16000" x2="86667" y2="16000"/>
                        <a14:foregroundMark x1="97778" y1="48889" x2="97778" y2="48889"/>
                        <a14:foregroundMark x1="47111" y1="3111" x2="47111" y2="3111"/>
                        <a14:foregroundMark x1="3556" y1="47111" x2="3556" y2="47111"/>
                        <a14:foregroundMark x1="60444" y1="44444" x2="60444" y2="44444"/>
                        <a14:foregroundMark x1="53778" y1="42667" x2="53778" y2="42667"/>
                        <a14:foregroundMark x1="51556" y1="32889" x2="51556" y2="32889"/>
                        <a14:foregroundMark x1="51111" y1="19556" x2="51111" y2="19556"/>
                        <a14:foregroundMark x1="42667" y1="14222" x2="42667" y2="14222"/>
                        <a14:foregroundMark x1="38667" y1="14222" x2="38667" y2="14222"/>
                        <a14:foregroundMark x1="22667" y1="17778" x2="22667" y2="17778"/>
                        <a14:foregroundMark x1="34222" y1="32889" x2="34222" y2="32889"/>
                        <a14:foregroundMark x1="74667" y1="62222" x2="74667" y2="62222"/>
                        <a14:foregroundMark x1="69333" y1="54222" x2="69333" y2="54222"/>
                        <a14:foregroundMark x1="68000" y1="64889" x2="68000" y2="64889"/>
                        <a14:foregroundMark x1="75556" y1="69778" x2="75556" y2="69778"/>
                        <a14:foregroundMark x1="79556" y1="76000" x2="79556" y2="76000"/>
                        <a14:foregroundMark x1="66222" y1="41333" x2="66222" y2="41333"/>
                        <a14:foregroundMark x1="70222" y1="44444" x2="70222" y2="44444"/>
                        <a14:foregroundMark x1="74667" y1="46667" x2="74667" y2="46667"/>
                        <a14:foregroundMark x1="85778" y1="52000" x2="85778" y2="52000"/>
                        <a14:foregroundMark x1="88889" y1="63556" x2="88889" y2="63556"/>
                        <a14:foregroundMark x1="86667" y1="77333" x2="86667" y2="77333"/>
                        <a14:foregroundMark x1="60889" y1="86667" x2="60889" y2="86667"/>
                        <a14:foregroundMark x1="35556" y1="87111" x2="35556" y2="87111"/>
                        <a14:foregroundMark x1="26667" y1="83111" x2="26667" y2="83111"/>
                        <a14:foregroundMark x1="20000" y1="71111" x2="20000" y2="71111"/>
                        <a14:foregroundMark x1="16000" y1="70222" x2="16000" y2="70222"/>
                        <a14:foregroundMark x1="13778" y1="62667" x2="13778" y2="62667"/>
                        <a14:foregroundMark x1="34222" y1="67556" x2="34222" y2="67556"/>
                        <a14:foregroundMark x1="31111" y1="57333" x2="31111" y2="57333"/>
                        <a14:foregroundMark x1="28889" y1="53778" x2="28889" y2="53778"/>
                        <a14:foregroundMark x1="28889" y1="48889" x2="28889" y2="48889"/>
                        <a14:foregroundMark x1="28889" y1="44444" x2="28889" y2="44444"/>
                        <a14:foregroundMark x1="28889" y1="34667" x2="28889" y2="34667"/>
                        <a14:foregroundMark x1="36444" y1="30667" x2="36444" y2="30667"/>
                        <a14:foregroundMark x1="41778" y1="20889" x2="41778" y2="20889"/>
                        <a14:foregroundMark x1="45778" y1="19556" x2="45778" y2="19556"/>
                        <a14:foregroundMark x1="50222" y1="18222" x2="50222" y2="18222"/>
                        <a14:foregroundMark x1="51556" y1="17333" x2="51556" y2="17333"/>
                        <a14:foregroundMark x1="52000" y1="17333" x2="53778" y2="16444"/>
                        <a14:foregroundMark x1="55556" y1="17333" x2="58222" y2="17333"/>
                        <a14:foregroundMark x1="58667" y1="17333" x2="60889" y2="17333"/>
                        <a14:foregroundMark x1="63556" y1="17778" x2="68889" y2="18222"/>
                        <a14:foregroundMark x1="70222" y1="19556" x2="70222" y2="19556"/>
                        <a14:foregroundMark x1="49778" y1="12000" x2="47556" y2="12000"/>
                        <a14:foregroundMark x1="42667" y1="11556" x2="42667" y2="11556"/>
                        <a14:foregroundMark x1="41778" y1="10222" x2="41778" y2="10222"/>
                        <a14:foregroundMark x1="39556" y1="9333" x2="39556" y2="9333"/>
                        <a14:foregroundMark x1="31111" y1="11556" x2="31111" y2="11556"/>
                        <a14:foregroundMark x1="31111" y1="11556" x2="31111" y2="11556"/>
                        <a14:foregroundMark x1="26667" y1="22667" x2="26667" y2="22667"/>
                        <a14:foregroundMark x1="19556" y1="26222" x2="17778" y2="30222"/>
                        <a14:foregroundMark x1="15556" y1="32444" x2="14222" y2="34222"/>
                        <a14:foregroundMark x1="12444" y1="35111" x2="12444" y2="38667"/>
                        <a14:foregroundMark x1="12000" y1="40889" x2="12000" y2="43111"/>
                        <a14:foregroundMark x1="12000" y1="44889" x2="12000" y2="44889"/>
                        <a14:foregroundMark x1="12000" y1="48889" x2="12000" y2="48889"/>
                        <a14:foregroundMark x1="12000" y1="52889" x2="12000" y2="52889"/>
                        <a14:foregroundMark x1="12000" y1="55111" x2="12000" y2="55111"/>
                        <a14:foregroundMark x1="12000" y1="58222" x2="12000" y2="58222"/>
                        <a14:foregroundMark x1="13333" y1="61778" x2="13333" y2="61778"/>
                        <a14:foregroundMark x1="14222" y1="64000" x2="14222" y2="64000"/>
                        <a14:foregroundMark x1="14667" y1="60444" x2="14667" y2="59111"/>
                        <a14:foregroundMark x1="14667" y1="55556" x2="14667" y2="55556"/>
                        <a14:foregroundMark x1="16444" y1="50222" x2="16889" y2="47556"/>
                        <a14:foregroundMark x1="18667" y1="41778" x2="22222" y2="34222"/>
                        <a14:foregroundMark x1="24444" y1="30222" x2="24444" y2="30222"/>
                        <a14:foregroundMark x1="26222" y1="28444" x2="21778" y2="31111"/>
                        <a14:foregroundMark x1="20000" y1="43111" x2="20000" y2="43111"/>
                        <a14:foregroundMark x1="22222" y1="43556" x2="22667" y2="45778"/>
                        <a14:foregroundMark x1="22667" y1="45778" x2="22667" y2="45778"/>
                        <a14:foregroundMark x1="24889" y1="40444" x2="25333" y2="38667"/>
                        <a14:foregroundMark x1="25333" y1="35556" x2="27111" y2="30222"/>
                        <a14:foregroundMark x1="28000" y1="28889" x2="28000" y2="28889"/>
                        <a14:foregroundMark x1="31111" y1="28000" x2="36444" y2="27111"/>
                        <a14:foregroundMark x1="40889" y1="26667" x2="40889" y2="26667"/>
                        <a14:foregroundMark x1="42667" y1="26667" x2="51111" y2="25778"/>
                        <a14:foregroundMark x1="55556" y1="24444" x2="55556" y2="24444"/>
                        <a14:foregroundMark x1="58222" y1="26222" x2="60444" y2="27111"/>
                        <a14:foregroundMark x1="62667" y1="36444" x2="62667" y2="36444"/>
                        <a14:foregroundMark x1="63556" y1="38222" x2="63556" y2="38222"/>
                        <a14:foregroundMark x1="64444" y1="38222" x2="67111" y2="31111"/>
                        <a14:foregroundMark x1="69333" y1="26667" x2="69333" y2="26667"/>
                        <a14:foregroundMark x1="69333" y1="28000" x2="69333" y2="28000"/>
                        <a14:foregroundMark x1="72444" y1="28889" x2="72444" y2="28889"/>
                        <a14:foregroundMark x1="74667" y1="30222" x2="74667" y2="30222"/>
                        <a14:foregroundMark x1="75556" y1="32444" x2="75556" y2="32444"/>
                        <a14:foregroundMark x1="77333" y1="35556" x2="78667" y2="41333"/>
                        <a14:foregroundMark x1="80444" y1="45778" x2="80444" y2="45778"/>
                        <a14:foregroundMark x1="80444" y1="45778" x2="80444" y2="45778"/>
                        <a14:foregroundMark x1="80444" y1="48000" x2="80889" y2="57333"/>
                        <a14:foregroundMark x1="80889" y1="58222" x2="80889" y2="58222"/>
                        <a14:foregroundMark x1="80889" y1="60000" x2="78222" y2="61778"/>
                        <a14:foregroundMark x1="75556" y1="62667" x2="75556" y2="62667"/>
                        <a14:foregroundMark x1="73333" y1="64889" x2="72000" y2="67556"/>
                        <a14:foregroundMark x1="63556" y1="68889" x2="56000" y2="68889"/>
                        <a14:foregroundMark x1="52444" y1="68889" x2="52444" y2="68889"/>
                        <a14:foregroundMark x1="51111" y1="62667" x2="51111" y2="59556"/>
                        <a14:foregroundMark x1="48889" y1="56000" x2="48889" y2="56000"/>
                        <a14:foregroundMark x1="46222" y1="63556" x2="46222" y2="63556"/>
                        <a14:foregroundMark x1="28444" y1="73778" x2="28444" y2="75111"/>
                        <a14:foregroundMark x1="28444" y1="70222" x2="28444" y2="70222"/>
                        <a14:foregroundMark x1="24889" y1="75111" x2="24889" y2="75111"/>
                        <a14:foregroundMark x1="24000" y1="74667" x2="22222" y2="71111"/>
                        <a14:foregroundMark x1="21778" y1="70667" x2="21778" y2="70667"/>
                        <a14:foregroundMark x1="15556" y1="67556" x2="14667" y2="64444"/>
                        <a14:foregroundMark x1="13333" y1="60444" x2="12444" y2="62667"/>
                        <a14:foregroundMark x1="14222" y1="68000" x2="14667" y2="69778"/>
                        <a14:foregroundMark x1="16889" y1="72000" x2="16889" y2="72000"/>
                        <a14:foregroundMark x1="22222" y1="78222" x2="22222" y2="78222"/>
                        <a14:foregroundMark x1="24889" y1="80889" x2="26667" y2="83111"/>
                        <a14:foregroundMark x1="31111" y1="84889" x2="34667" y2="83556"/>
                        <a14:foregroundMark x1="36444" y1="84444" x2="36444" y2="84444"/>
                        <a14:foregroundMark x1="36444" y1="82222" x2="32444" y2="76444"/>
                        <a14:foregroundMark x1="26222" y1="72889" x2="23111" y2="68889"/>
                        <a14:foregroundMark x1="19556" y1="64000" x2="17778" y2="61778"/>
                        <a14:foregroundMark x1="14222" y1="60444" x2="14222" y2="60444"/>
                        <a14:foregroundMark x1="13778" y1="64444" x2="13778" y2="64444"/>
                        <a14:foregroundMark x1="15556" y1="67556" x2="23111" y2="68889"/>
                        <a14:foregroundMark x1="38667" y1="80889" x2="38667" y2="80889"/>
                        <a14:foregroundMark x1="43556" y1="82667" x2="45778" y2="82667"/>
                        <a14:foregroundMark x1="51556" y1="82667" x2="56000" y2="83111"/>
                        <a14:foregroundMark x1="57778" y1="83111" x2="57778" y2="83111"/>
                        <a14:foregroundMark x1="59556" y1="83111" x2="59556" y2="83111"/>
                        <a14:foregroundMark x1="61778" y1="83111" x2="66667" y2="82667"/>
                        <a14:foregroundMark x1="70667" y1="80889" x2="72889" y2="78667"/>
                        <a14:foregroundMark x1="76444" y1="76444" x2="82667" y2="71111"/>
                        <a14:foregroundMark x1="84889" y1="70222" x2="84889" y2="68444"/>
                        <a14:foregroundMark x1="84889" y1="68000" x2="86667" y2="62222"/>
                        <a14:foregroundMark x1="86667" y1="60444" x2="86667" y2="55111"/>
                        <a14:foregroundMark x1="87111" y1="53333" x2="87111" y2="48889"/>
                        <a14:foregroundMark x1="87556" y1="48000" x2="87556" y2="45333"/>
                        <a14:foregroundMark x1="88000" y1="43556" x2="87556" y2="38667"/>
                        <a14:foregroundMark x1="87111" y1="35556" x2="86667" y2="33333"/>
                        <a14:foregroundMark x1="86667" y1="32000" x2="84000" y2="28444"/>
                        <a14:foregroundMark x1="83556" y1="27111" x2="79111" y2="22222"/>
                        <a14:foregroundMark x1="78222" y1="20444" x2="76889" y2="18667"/>
                        <a14:foregroundMark x1="76889" y1="18222" x2="75111" y2="18222"/>
                        <a14:foregroundMark x1="72889" y1="15556" x2="72889" y2="15556"/>
                        <a14:foregroundMark x1="70222" y1="13333" x2="68444" y2="13333"/>
                        <a14:foregroundMark x1="67111" y1="12000" x2="62222" y2="11111"/>
                        <a14:foregroundMark x1="60444" y1="9778" x2="58667" y2="9778"/>
                        <a14:foregroundMark x1="58222" y1="9778" x2="58222" y2="9778"/>
                        <a14:foregroundMark x1="76889" y1="75111" x2="76889" y2="75111"/>
                        <a14:foregroundMark x1="85778" y1="72889" x2="85778" y2="72889"/>
                        <a14:foregroundMark x1="87111" y1="70222" x2="87111" y2="70222"/>
                        <a14:foregroundMark x1="79556" y1="74222" x2="79556" y2="74222"/>
                        <a14:foregroundMark x1="76444" y1="77333" x2="74222" y2="79111"/>
                        <a14:foregroundMark x1="72889" y1="82667" x2="72889" y2="82667"/>
                        <a14:foregroundMark x1="71111" y1="83556" x2="66667" y2="84444"/>
                        <a14:foregroundMark x1="66667" y1="84444" x2="66667" y2="84444"/>
                        <a14:foregroundMark x1="65778" y1="84889" x2="65778" y2="84889"/>
                        <a14:foregroundMark x1="64889" y1="85778" x2="64889" y2="85778"/>
                        <a14:foregroundMark x1="67111" y1="85778" x2="68889" y2="85333"/>
                        <a14:foregroundMark x1="72889" y1="84444" x2="82667" y2="80889"/>
                        <a14:foregroundMark x1="83111" y1="79556" x2="83111" y2="79556"/>
                        <a14:foregroundMark x1="83111" y1="79556" x2="79111" y2="80889"/>
                        <a14:foregroundMark x1="62667" y1="87556" x2="62667" y2="87556"/>
                        <a14:foregroundMark x1="60889" y1="87556" x2="63556" y2="87556"/>
                        <a14:foregroundMark x1="64444" y1="87556" x2="66222" y2="87556"/>
                        <a14:foregroundMark x1="68889" y1="87111" x2="64889" y2="87111"/>
                        <a14:foregroundMark x1="60889" y1="87111" x2="60889" y2="87111"/>
                        <a14:foregroundMark x1="59556" y1="88889" x2="56444" y2="89333"/>
                        <a14:foregroundMark x1="54667" y1="89333" x2="54667" y2="89333"/>
                        <a14:foregroundMark x1="53778" y1="89333" x2="53778" y2="89333"/>
                        <a14:foregroundMark x1="53778" y1="89778" x2="53778" y2="89778"/>
                        <a14:foregroundMark x1="53778" y1="90667" x2="53778" y2="90667"/>
                        <a14:foregroundMark x1="53778" y1="91111" x2="53778" y2="91111"/>
                        <a14:foregroundMark x1="53333" y1="92889" x2="53333" y2="92889"/>
                        <a14:foregroundMark x1="42667" y1="87556" x2="42667" y2="87556"/>
                        <a14:foregroundMark x1="42667" y1="89333" x2="42667" y2="89333"/>
                        <a14:foregroundMark x1="39556" y1="90667" x2="39556" y2="90667"/>
                        <a14:foregroundMark x1="36444" y1="88889" x2="36444" y2="88889"/>
                        <a14:foregroundMark x1="34667" y1="87111" x2="34667" y2="87111"/>
                        <a14:foregroundMark x1="33333" y1="84444" x2="37333" y2="87556"/>
                        <a14:foregroundMark x1="42667" y1="89778" x2="45778" y2="89778"/>
                        <a14:foregroundMark x1="47111" y1="90667" x2="47111" y2="90667"/>
                        <a14:foregroundMark x1="47556" y1="90667" x2="47556" y2="90667"/>
                        <a14:foregroundMark x1="36444" y1="87556" x2="31111" y2="87556"/>
                        <a14:foregroundMark x1="25333" y1="83556" x2="25333" y2="83556"/>
                        <a14:foregroundMark x1="24000" y1="80889" x2="24000" y2="80889"/>
                        <a14:foregroundMark x1="22667" y1="76889" x2="22667" y2="76889"/>
                        <a14:foregroundMark x1="19556" y1="72889" x2="19556" y2="72889"/>
                        <a14:foregroundMark x1="17778" y1="71111" x2="16444" y2="68889"/>
                        <a14:foregroundMark x1="16000" y1="68444" x2="14222" y2="66667"/>
                        <a14:foregroundMark x1="12000" y1="62222" x2="12000" y2="62222"/>
                        <a14:foregroundMark x1="10222" y1="60444" x2="9778" y2="59111"/>
                        <a14:foregroundMark x1="9333" y1="57778" x2="9333" y2="57778"/>
                        <a14:foregroundMark x1="10222" y1="62667" x2="10222" y2="62667"/>
                        <a14:foregroundMark x1="13333" y1="68889" x2="13333" y2="68889"/>
                        <a14:foregroundMark x1="14667" y1="72000" x2="14667" y2="72000"/>
                        <a14:foregroundMark x1="16889" y1="76000" x2="16889" y2="76000"/>
                        <a14:foregroundMark x1="18222" y1="78222" x2="18222" y2="78222"/>
                        <a14:foregroundMark x1="20000" y1="79556" x2="20000" y2="79556"/>
                        <a14:foregroundMark x1="48000" y1="49333" x2="48000" y2="49333"/>
                        <a14:foregroundMark x1="47556" y1="49333" x2="45333" y2="57333"/>
                        <a14:foregroundMark x1="44889" y1="57333" x2="44889" y2="57333"/>
                        <a14:foregroundMark x1="43111" y1="55111" x2="43111" y2="55111"/>
                        <a14:foregroundMark x1="41778" y1="52889" x2="41333" y2="49778"/>
                        <a14:foregroundMark x1="40889" y1="49778" x2="40000" y2="47556"/>
                        <a14:foregroundMark x1="39111" y1="45333" x2="39111" y2="45333"/>
                        <a14:foregroundMark x1="36889" y1="34667" x2="36889" y2="34667"/>
                        <a14:foregroundMark x1="42667" y1="22667" x2="42667" y2="22667"/>
                        <a14:foregroundMark x1="44889" y1="16000" x2="44889" y2="16000"/>
                        <a14:foregroundMark x1="62667" y1="61778" x2="62667" y2="61778"/>
                        <a14:foregroundMark x1="62222" y1="60000" x2="62222" y2="60000"/>
                        <a14:foregroundMark x1="60444" y1="57333" x2="60000" y2="55556"/>
                        <a14:foregroundMark x1="60000" y1="53778" x2="60000" y2="53778"/>
                        <a14:foregroundMark x1="60000" y1="52000" x2="60000" y2="52000"/>
                        <a14:foregroundMark x1="47111" y1="36889" x2="47111" y2="36889"/>
                        <a14:foregroundMark x1="45778" y1="33333" x2="45778" y2="33333"/>
                        <a14:foregroundMark x1="45333" y1="32444" x2="45333" y2="32444"/>
                        <a14:foregroundMark x1="45333" y1="32000" x2="45333" y2="32000"/>
                        <a14:foregroundMark x1="47556" y1="32000" x2="47556" y2="32000"/>
                        <a14:foregroundMark x1="51556" y1="32000" x2="54222" y2="32444"/>
                        <a14:foregroundMark x1="55556" y1="32889" x2="55556" y2="32889"/>
                        <a14:foregroundMark x1="41333" y1="64000" x2="41333" y2="64000"/>
                        <a14:foregroundMark x1="38667" y1="18222" x2="38667" y2="18222"/>
                        <a14:foregroundMark x1="35556" y1="18667" x2="35556" y2="18667"/>
                        <a14:foregroundMark x1="48000" y1="20444" x2="48000" y2="20444"/>
                        <a14:foregroundMark x1="47556" y1="20000" x2="47556" y2="20000"/>
                        <a14:foregroundMark x1="52000" y1="14222" x2="52000" y2="14222"/>
                        <a14:foregroundMark x1="49778" y1="13333" x2="49778" y2="13333"/>
                        <a14:foregroundMark x1="48000" y1="12000" x2="48000" y2="12000"/>
                        <a14:foregroundMark x1="48000" y1="12000" x2="48000" y2="12000"/>
                        <a14:foregroundMark x1="53778" y1="20444" x2="53778" y2="20444"/>
                        <a14:foregroundMark x1="53778" y1="21778" x2="51556" y2="17778"/>
                        <a14:foregroundMark x1="49778" y1="15111" x2="49778" y2="15111"/>
                        <a14:foregroundMark x1="47111" y1="12000" x2="47111" y2="12000"/>
                        <a14:foregroundMark x1="38667" y1="68000" x2="38667" y2="68000"/>
                        <a14:foregroundMark x1="34222" y1="68000" x2="34222" y2="68000"/>
                        <a14:foregroundMark x1="53778" y1="14222" x2="53778" y2="14222"/>
                        <a14:foregroundMark x1="52444" y1="11556" x2="52444" y2="11556"/>
                        <a14:foregroundMark x1="49778" y1="10222" x2="49778" y2="10222"/>
                        <a14:foregroundMark x1="60889" y1="35111" x2="60889" y2="35111"/>
                        <a14:foregroundMark x1="57778" y1="26667" x2="56000" y2="26667"/>
                        <a14:foregroundMark x1="51556" y1="25778" x2="51556" y2="25778"/>
                        <a14:foregroundMark x1="45778" y1="22667" x2="40000" y2="22667"/>
                        <a14:foregroundMark x1="20444" y1="22667" x2="20444" y2="22667"/>
                        <a14:foregroundMark x1="28444" y1="23556" x2="28444" y2="23556"/>
                        <a14:foregroundMark x1="28444" y1="20889" x2="28444" y2="20889"/>
                        <a14:foregroundMark x1="29333" y1="19556" x2="29333" y2="19556"/>
                        <a14:foregroundMark x1="31111" y1="19556" x2="36444" y2="19556"/>
                        <a14:foregroundMark x1="37778" y1="20444" x2="37778" y2="20444"/>
                        <a14:foregroundMark x1="45778" y1="18667" x2="47556" y2="18667"/>
                        <a14:foregroundMark x1="54667" y1="18667" x2="54667" y2="18667"/>
                        <a14:foregroundMark x1="70667" y1="28000" x2="70667" y2="28000"/>
                        <a14:foregroundMark x1="70667" y1="28000" x2="70667" y2="28000"/>
                        <a14:foregroundMark x1="75111" y1="36444" x2="78667" y2="41778"/>
                        <a14:foregroundMark x1="75556" y1="37333" x2="75556" y2="37333"/>
                        <a14:foregroundMark x1="70222" y1="34222" x2="70222" y2="34222"/>
                        <a14:foregroundMark x1="68889" y1="32889" x2="65778" y2="31111"/>
                        <a14:foregroundMark x1="55556" y1="26667" x2="55556" y2="26667"/>
                        <a14:foregroundMark x1="53778" y1="16000" x2="62222" y2="24444"/>
                        <a14:foregroundMark x1="67111" y1="45333" x2="67111" y2="45333"/>
                        <a14:foregroundMark x1="59556" y1="52889" x2="59556" y2="52889"/>
                        <a14:foregroundMark x1="56000" y1="51556" x2="56000" y2="51556"/>
                        <a14:foregroundMark x1="56000" y1="54222" x2="56000" y2="54222"/>
                        <a14:foregroundMark x1="56000" y1="54222" x2="56000" y2="54222"/>
                        <a14:foregroundMark x1="40889" y1="59111" x2="40889" y2="59111"/>
                        <a14:foregroundMark x1="36444" y1="52889" x2="36444" y2="52889"/>
                        <a14:foregroundMark x1="36889" y1="38667" x2="36889" y2="38667"/>
                        <a14:foregroundMark x1="35556" y1="43111" x2="35556" y2="43111"/>
                        <a14:foregroundMark x1="40000" y1="42667" x2="45333" y2="43111"/>
                        <a14:foregroundMark x1="47111" y1="43111" x2="47111" y2="43111"/>
                        <a14:foregroundMark x1="49333" y1="40889" x2="64000" y2="32889"/>
                        <a14:foregroundMark x1="72000" y1="28000" x2="72000" y2="28000"/>
                        <a14:foregroundMark x1="68444" y1="23556" x2="65778" y2="26222"/>
                        <a14:foregroundMark x1="63556" y1="28889" x2="63556" y2="28889"/>
                        <a14:foregroundMark x1="63556" y1="28889" x2="63556" y2="28889"/>
                        <a14:foregroundMark x1="79556" y1="48000" x2="79556" y2="48000"/>
                        <a14:foregroundMark x1="75556" y1="37333" x2="75556" y2="37333"/>
                        <a14:foregroundMark x1="80444" y1="34222" x2="80444" y2="34222"/>
                        <a14:foregroundMark x1="80889" y1="34667" x2="82667" y2="37333"/>
                        <a14:foregroundMark x1="85333" y1="41778" x2="85333" y2="41778"/>
                        <a14:foregroundMark x1="88000" y1="73778" x2="88000" y2="73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946" y="99111"/>
            <a:ext cx="1168206" cy="1168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179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กล่องข้อความ 9"/>
          <p:cNvSpPr txBox="1"/>
          <p:nvPr/>
        </p:nvSpPr>
        <p:spPr>
          <a:xfrm>
            <a:off x="3447580" y="1505609"/>
            <a:ext cx="2924493" cy="2137508"/>
          </a:xfrm>
          <a:prstGeom prst="rect">
            <a:avLst/>
          </a:prstGeom>
          <a:ln/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422041"/>
            <a:r>
              <a:rPr lang="th-TH" sz="2215" b="1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สำนักงานเกษตรจังหวัดแพร่</a:t>
            </a:r>
          </a:p>
          <a:p>
            <a:pPr algn="ctr" defTabSz="422041"/>
            <a:r>
              <a:rPr lang="th-TH" sz="2215" b="1" u="sng" dirty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อบรม </a:t>
            </a:r>
            <a:r>
              <a:rPr lang="th-TH" sz="2215" b="1" dirty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การลดต้นทุน/เพิ่มผลผลิต</a:t>
            </a:r>
          </a:p>
          <a:p>
            <a:pPr algn="ctr" defTabSz="422041"/>
            <a:r>
              <a:rPr lang="th-TH" sz="2215" b="1" dirty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/การผลิตเมล็ดพันธุ์ข้าว</a:t>
            </a:r>
          </a:p>
          <a:p>
            <a:pPr algn="ctr" defTabSz="422041"/>
            <a:r>
              <a:rPr lang="th-TH" sz="2215" b="1" dirty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/การผสมปุ๋ย</a:t>
            </a:r>
          </a:p>
          <a:p>
            <a:pPr algn="ctr" defTabSz="422041"/>
            <a:r>
              <a:rPr lang="th-TH" sz="2215" b="1" dirty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/การจัดการศัตรูพืช/แปรรูป</a:t>
            </a:r>
          </a:p>
          <a:p>
            <a:pPr algn="ctr" defTabSz="422041"/>
            <a:r>
              <a:rPr lang="th-TH" sz="2215" b="1" dirty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/ทฤษฎีใหม่/</a:t>
            </a:r>
            <a:r>
              <a:rPr lang="en-US" sz="2215" b="1" dirty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GAP</a:t>
            </a:r>
            <a:r>
              <a:rPr lang="th-TH" sz="2215" b="1" dirty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/การเตรียมดิน</a:t>
            </a:r>
          </a:p>
        </p:txBody>
      </p:sp>
      <p:sp>
        <p:nvSpPr>
          <p:cNvPr id="5" name="กล่องข้อความ 9"/>
          <p:cNvSpPr txBox="1"/>
          <p:nvPr/>
        </p:nvSpPr>
        <p:spPr>
          <a:xfrm>
            <a:off x="85816" y="1501403"/>
            <a:ext cx="3316805" cy="944489"/>
          </a:xfrm>
          <a:prstGeom prst="rect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422041"/>
            <a:r>
              <a:rPr lang="th-TH" sz="1846" b="1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สำนักงานเกษตรและสหกรณ์จังหวัดแพร่</a:t>
            </a:r>
          </a:p>
          <a:p>
            <a:pPr algn="ctr" defTabSz="422041"/>
            <a:r>
              <a:rPr lang="th-TH" sz="1846" b="1" u="sng" dirty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อบรม </a:t>
            </a:r>
            <a:r>
              <a:rPr lang="th-TH" sz="1846" b="1" dirty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เพิ่มประสิทธิภาพการทำการเกษตร/</a:t>
            </a:r>
          </a:p>
          <a:p>
            <a:pPr algn="ctr" defTabSz="422041"/>
            <a:r>
              <a:rPr lang="th-TH" sz="1846" b="1" dirty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การเพิ่มมูลค่าสินค้า</a:t>
            </a:r>
          </a:p>
        </p:txBody>
      </p:sp>
      <p:sp>
        <p:nvSpPr>
          <p:cNvPr id="6" name="กล่องข้อความ 9"/>
          <p:cNvSpPr txBox="1"/>
          <p:nvPr/>
        </p:nvSpPr>
        <p:spPr>
          <a:xfrm>
            <a:off x="85816" y="2467538"/>
            <a:ext cx="3316805" cy="887935"/>
          </a:xfrm>
          <a:prstGeom prst="rect">
            <a:avLst/>
          </a:prstGeom>
          <a:ln/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422041"/>
            <a:r>
              <a:rPr lang="th-TH" sz="2585" b="1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สำนักงานปศุสัตว์จังหวัดแพร่</a:t>
            </a:r>
          </a:p>
          <a:p>
            <a:pPr algn="ctr" defTabSz="422041"/>
            <a:r>
              <a:rPr lang="th-TH" sz="2585" b="1" dirty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พัฒนาเครือข่ายด้านปศุสัตว์</a:t>
            </a:r>
          </a:p>
        </p:txBody>
      </p:sp>
      <p:sp>
        <p:nvSpPr>
          <p:cNvPr id="7" name="กล่องข้อความ 9"/>
          <p:cNvSpPr txBox="1"/>
          <p:nvPr/>
        </p:nvSpPr>
        <p:spPr>
          <a:xfrm>
            <a:off x="89635" y="3388064"/>
            <a:ext cx="3316805" cy="1114921"/>
          </a:xfrm>
          <a:prstGeom prst="rect">
            <a:avLst/>
          </a:prstGeom>
          <a:ln/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422041"/>
            <a:r>
              <a:rPr lang="th-TH" sz="2215" b="1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สำนักงานประมงจังหวัดแพร่</a:t>
            </a:r>
          </a:p>
          <a:p>
            <a:pPr algn="ctr" defTabSz="422041"/>
            <a:r>
              <a:rPr lang="th-TH" sz="2215" b="1" u="sng" dirty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อบรม </a:t>
            </a:r>
            <a:r>
              <a:rPr lang="th-TH" sz="2215" b="1" dirty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เกษตรกรและจัดทำฐานเรียนรู้ด้านการเกษตร </a:t>
            </a:r>
            <a:r>
              <a:rPr lang="en-US" sz="2215" b="1" dirty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3 </a:t>
            </a:r>
            <a:r>
              <a:rPr lang="th-TH" sz="2215" b="1" dirty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ฐาน/</a:t>
            </a:r>
            <a:r>
              <a:rPr lang="th-TH" sz="2215" b="1" dirty="0" err="1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ศพก</a:t>
            </a:r>
            <a:endParaRPr lang="th-TH" sz="2215" b="1" dirty="0">
              <a:solidFill>
                <a:srgbClr val="0070C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8" name="กล่องข้อความ 9"/>
          <p:cNvSpPr txBox="1"/>
          <p:nvPr/>
        </p:nvSpPr>
        <p:spPr>
          <a:xfrm>
            <a:off x="6432674" y="1505429"/>
            <a:ext cx="2711326" cy="1569660"/>
          </a:xfrm>
          <a:prstGeom prst="rect">
            <a:avLst/>
          </a:prstGeom>
          <a:ln/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422041"/>
            <a:r>
              <a:rPr lang="th-TH" sz="2585" b="1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สถานีพัฒนาที่ดินแพร่</a:t>
            </a:r>
          </a:p>
          <a:p>
            <a:pPr algn="ctr" defTabSz="422041"/>
            <a:r>
              <a:rPr lang="th-TH" sz="2585" b="1" u="sng" dirty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อบรม </a:t>
            </a:r>
            <a:r>
              <a:rPr lang="th-TH" sz="2215" b="1" dirty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เทคโนโลยีการพัฒนาดิน </a:t>
            </a:r>
            <a:endParaRPr lang="th-TH" sz="2585" b="1" dirty="0">
              <a:solidFill>
                <a:srgbClr val="0070C0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ctr" defTabSz="422041"/>
            <a:r>
              <a:rPr lang="th-TH" sz="2215" b="1" dirty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/การผลิตน้ำหมักชีวภาพ</a:t>
            </a:r>
          </a:p>
          <a:p>
            <a:pPr algn="ctr" defTabSz="422041"/>
            <a:r>
              <a:rPr lang="th-TH" sz="2215" b="1" dirty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/การปรับปรุงบำรุงดิน</a:t>
            </a:r>
          </a:p>
        </p:txBody>
      </p:sp>
      <p:sp>
        <p:nvSpPr>
          <p:cNvPr id="9" name="กล่องข้อความ 9"/>
          <p:cNvSpPr txBox="1"/>
          <p:nvPr/>
        </p:nvSpPr>
        <p:spPr>
          <a:xfrm>
            <a:off x="3447577" y="3663026"/>
            <a:ext cx="2924494" cy="1285737"/>
          </a:xfrm>
          <a:prstGeom prst="rect">
            <a:avLst/>
          </a:prstGeom>
          <a:ln/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422041"/>
            <a:r>
              <a:rPr lang="th-TH" sz="2585" b="1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โครงการส่งน้ำและบำรุงรักษาแม่ยม จ.แพร่</a:t>
            </a:r>
          </a:p>
          <a:p>
            <a:pPr algn="ctr" defTabSz="422041"/>
            <a:r>
              <a:rPr lang="th-TH" sz="2585" b="1" u="sng" dirty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อบรม </a:t>
            </a:r>
            <a:r>
              <a:rPr lang="th-TH" sz="2585" b="1" dirty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การบริหารจัดการน้ำ</a:t>
            </a:r>
          </a:p>
        </p:txBody>
      </p:sp>
      <p:sp>
        <p:nvSpPr>
          <p:cNvPr id="11" name="กล่องข้อความ 9"/>
          <p:cNvSpPr txBox="1"/>
          <p:nvPr/>
        </p:nvSpPr>
        <p:spPr>
          <a:xfrm>
            <a:off x="89635" y="4534059"/>
            <a:ext cx="3316805" cy="774058"/>
          </a:xfrm>
          <a:prstGeom prst="rect">
            <a:avLst/>
          </a:prstGeom>
          <a:ln/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422041"/>
            <a:r>
              <a:rPr lang="th-TH" sz="2215" b="1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สำนักงานตรวจบัญชีสหกรณ์แพร่</a:t>
            </a:r>
          </a:p>
          <a:p>
            <a:pPr algn="ctr" defTabSz="422041"/>
            <a:r>
              <a:rPr lang="th-TH" sz="2215" b="1" u="sng" dirty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อบรม </a:t>
            </a:r>
            <a:r>
              <a:rPr lang="th-TH" sz="2215" b="1" dirty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ครูบัญชีประจำศูนย์</a:t>
            </a:r>
          </a:p>
        </p:txBody>
      </p:sp>
      <p:sp>
        <p:nvSpPr>
          <p:cNvPr id="12" name="กล่องข้อความ 9"/>
          <p:cNvSpPr txBox="1"/>
          <p:nvPr/>
        </p:nvSpPr>
        <p:spPr>
          <a:xfrm>
            <a:off x="6417548" y="3116621"/>
            <a:ext cx="2726453" cy="1285737"/>
          </a:xfrm>
          <a:prstGeom prst="rect">
            <a:avLst/>
          </a:prstGeom>
          <a:ln/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422041"/>
            <a:r>
              <a:rPr lang="th-TH" sz="2585" b="1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ศูนย์วิจัยข้าวแพร่</a:t>
            </a:r>
          </a:p>
          <a:p>
            <a:pPr algn="ctr" defTabSz="422041"/>
            <a:r>
              <a:rPr lang="th-TH" sz="2585" b="1" u="sng" dirty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อบรม </a:t>
            </a:r>
            <a:r>
              <a:rPr lang="th-TH" sz="2585" b="1" dirty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การสร้างความเข้มแข็งให้กับเครือข่าย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42104" y="582162"/>
            <a:ext cx="5939446" cy="7741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22041"/>
            <a:r>
              <a:rPr lang="th-TH" sz="4431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จังหวัดแพร่</a:t>
            </a:r>
            <a:r>
              <a:rPr lang="en-GB" sz="4431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th-TH" sz="2954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แนวทางการดำเนินงานในปี 2561</a:t>
            </a:r>
            <a:endParaRPr lang="en-GB" sz="4431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6840-6791-4E1F-87B2-021BC092B8B7}" type="slidenum">
              <a:rPr lang="th-TH" sz="1477">
                <a:solidFill>
                  <a:srgbClr val="FF0000"/>
                </a:solidFill>
              </a:rPr>
              <a:pPr/>
              <a:t>13</a:t>
            </a:fld>
            <a:endParaRPr lang="th-TH" sz="1477" dirty="0">
              <a:solidFill>
                <a:srgbClr val="FF0000"/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92889" l="3556" r="97778">
                        <a14:foregroundMark x1="86667" y1="16000" x2="86667" y2="16000"/>
                        <a14:foregroundMark x1="97778" y1="48889" x2="97778" y2="48889"/>
                        <a14:foregroundMark x1="47111" y1="3111" x2="47111" y2="3111"/>
                        <a14:foregroundMark x1="3556" y1="47111" x2="3556" y2="47111"/>
                        <a14:foregroundMark x1="60444" y1="44444" x2="60444" y2="44444"/>
                        <a14:foregroundMark x1="53778" y1="42667" x2="53778" y2="42667"/>
                        <a14:foregroundMark x1="51556" y1="32889" x2="51556" y2="32889"/>
                        <a14:foregroundMark x1="51111" y1="19556" x2="51111" y2="19556"/>
                        <a14:foregroundMark x1="42667" y1="14222" x2="42667" y2="14222"/>
                        <a14:foregroundMark x1="38667" y1="14222" x2="38667" y2="14222"/>
                        <a14:foregroundMark x1="22667" y1="17778" x2="22667" y2="17778"/>
                        <a14:foregroundMark x1="34222" y1="32889" x2="34222" y2="32889"/>
                        <a14:foregroundMark x1="74667" y1="62222" x2="74667" y2="62222"/>
                        <a14:foregroundMark x1="69333" y1="54222" x2="69333" y2="54222"/>
                        <a14:foregroundMark x1="68000" y1="64889" x2="68000" y2="64889"/>
                        <a14:foregroundMark x1="75556" y1="69778" x2="75556" y2="69778"/>
                        <a14:foregroundMark x1="79556" y1="76000" x2="79556" y2="76000"/>
                        <a14:foregroundMark x1="66222" y1="41333" x2="66222" y2="41333"/>
                        <a14:foregroundMark x1="70222" y1="44444" x2="70222" y2="44444"/>
                        <a14:foregroundMark x1="74667" y1="46667" x2="74667" y2="46667"/>
                        <a14:foregroundMark x1="85778" y1="52000" x2="85778" y2="52000"/>
                        <a14:foregroundMark x1="88889" y1="63556" x2="88889" y2="63556"/>
                        <a14:foregroundMark x1="86667" y1="77333" x2="86667" y2="77333"/>
                        <a14:foregroundMark x1="60889" y1="86667" x2="60889" y2="86667"/>
                        <a14:foregroundMark x1="35556" y1="87111" x2="35556" y2="87111"/>
                        <a14:foregroundMark x1="26667" y1="83111" x2="26667" y2="83111"/>
                        <a14:foregroundMark x1="20000" y1="71111" x2="20000" y2="71111"/>
                        <a14:foregroundMark x1="16000" y1="70222" x2="16000" y2="70222"/>
                        <a14:foregroundMark x1="13778" y1="62667" x2="13778" y2="62667"/>
                        <a14:foregroundMark x1="34222" y1="67556" x2="34222" y2="67556"/>
                        <a14:foregroundMark x1="31111" y1="57333" x2="31111" y2="57333"/>
                        <a14:foregroundMark x1="28889" y1="53778" x2="28889" y2="53778"/>
                        <a14:foregroundMark x1="28889" y1="48889" x2="28889" y2="48889"/>
                        <a14:foregroundMark x1="28889" y1="44444" x2="28889" y2="44444"/>
                        <a14:foregroundMark x1="28889" y1="34667" x2="28889" y2="34667"/>
                        <a14:foregroundMark x1="36444" y1="30667" x2="36444" y2="30667"/>
                        <a14:foregroundMark x1="41778" y1="20889" x2="41778" y2="20889"/>
                        <a14:foregroundMark x1="45778" y1="19556" x2="45778" y2="19556"/>
                        <a14:foregroundMark x1="50222" y1="18222" x2="50222" y2="18222"/>
                        <a14:foregroundMark x1="51556" y1="17333" x2="51556" y2="17333"/>
                        <a14:foregroundMark x1="52000" y1="17333" x2="53778" y2="16444"/>
                        <a14:foregroundMark x1="55556" y1="17333" x2="58222" y2="17333"/>
                        <a14:foregroundMark x1="58667" y1="17333" x2="60889" y2="17333"/>
                        <a14:foregroundMark x1="63556" y1="17778" x2="68889" y2="18222"/>
                        <a14:foregroundMark x1="70222" y1="19556" x2="70222" y2="19556"/>
                        <a14:foregroundMark x1="49778" y1="12000" x2="47556" y2="12000"/>
                        <a14:foregroundMark x1="42667" y1="11556" x2="42667" y2="11556"/>
                        <a14:foregroundMark x1="41778" y1="10222" x2="41778" y2="10222"/>
                        <a14:foregroundMark x1="39556" y1="9333" x2="39556" y2="9333"/>
                        <a14:foregroundMark x1="31111" y1="11556" x2="31111" y2="11556"/>
                        <a14:foregroundMark x1="31111" y1="11556" x2="31111" y2="11556"/>
                        <a14:foregroundMark x1="26667" y1="22667" x2="26667" y2="22667"/>
                        <a14:foregroundMark x1="19556" y1="26222" x2="17778" y2="30222"/>
                        <a14:foregroundMark x1="15556" y1="32444" x2="14222" y2="34222"/>
                        <a14:foregroundMark x1="12444" y1="35111" x2="12444" y2="38667"/>
                        <a14:foregroundMark x1="12000" y1="40889" x2="12000" y2="43111"/>
                        <a14:foregroundMark x1="12000" y1="44889" x2="12000" y2="44889"/>
                        <a14:foregroundMark x1="12000" y1="48889" x2="12000" y2="48889"/>
                        <a14:foregroundMark x1="12000" y1="52889" x2="12000" y2="52889"/>
                        <a14:foregroundMark x1="12000" y1="55111" x2="12000" y2="55111"/>
                        <a14:foregroundMark x1="12000" y1="58222" x2="12000" y2="58222"/>
                        <a14:foregroundMark x1="13333" y1="61778" x2="13333" y2="61778"/>
                        <a14:foregroundMark x1="14222" y1="64000" x2="14222" y2="64000"/>
                        <a14:foregroundMark x1="14667" y1="60444" x2="14667" y2="59111"/>
                        <a14:foregroundMark x1="14667" y1="55556" x2="14667" y2="55556"/>
                        <a14:foregroundMark x1="16444" y1="50222" x2="16889" y2="47556"/>
                        <a14:foregroundMark x1="18667" y1="41778" x2="22222" y2="34222"/>
                        <a14:foregroundMark x1="24444" y1="30222" x2="24444" y2="30222"/>
                        <a14:foregroundMark x1="26222" y1="28444" x2="21778" y2="31111"/>
                        <a14:foregroundMark x1="20000" y1="43111" x2="20000" y2="43111"/>
                        <a14:foregroundMark x1="22222" y1="43556" x2="22667" y2="45778"/>
                        <a14:foregroundMark x1="22667" y1="45778" x2="22667" y2="45778"/>
                        <a14:foregroundMark x1="24889" y1="40444" x2="25333" y2="38667"/>
                        <a14:foregroundMark x1="25333" y1="35556" x2="27111" y2="30222"/>
                        <a14:foregroundMark x1="28000" y1="28889" x2="28000" y2="28889"/>
                        <a14:foregroundMark x1="31111" y1="28000" x2="36444" y2="27111"/>
                        <a14:foregroundMark x1="40889" y1="26667" x2="40889" y2="26667"/>
                        <a14:foregroundMark x1="42667" y1="26667" x2="51111" y2="25778"/>
                        <a14:foregroundMark x1="55556" y1="24444" x2="55556" y2="24444"/>
                        <a14:foregroundMark x1="58222" y1="26222" x2="60444" y2="27111"/>
                        <a14:foregroundMark x1="62667" y1="36444" x2="62667" y2="36444"/>
                        <a14:foregroundMark x1="63556" y1="38222" x2="63556" y2="38222"/>
                        <a14:foregroundMark x1="64444" y1="38222" x2="67111" y2="31111"/>
                        <a14:foregroundMark x1="69333" y1="26667" x2="69333" y2="26667"/>
                        <a14:foregroundMark x1="69333" y1="28000" x2="69333" y2="28000"/>
                        <a14:foregroundMark x1="72444" y1="28889" x2="72444" y2="28889"/>
                        <a14:foregroundMark x1="74667" y1="30222" x2="74667" y2="30222"/>
                        <a14:foregroundMark x1="75556" y1="32444" x2="75556" y2="32444"/>
                        <a14:foregroundMark x1="77333" y1="35556" x2="78667" y2="41333"/>
                        <a14:foregroundMark x1="80444" y1="45778" x2="80444" y2="45778"/>
                        <a14:foregroundMark x1="80444" y1="45778" x2="80444" y2="45778"/>
                        <a14:foregroundMark x1="80444" y1="48000" x2="80889" y2="57333"/>
                        <a14:foregroundMark x1="80889" y1="58222" x2="80889" y2="58222"/>
                        <a14:foregroundMark x1="80889" y1="60000" x2="78222" y2="61778"/>
                        <a14:foregroundMark x1="75556" y1="62667" x2="75556" y2="62667"/>
                        <a14:foregroundMark x1="73333" y1="64889" x2="72000" y2="67556"/>
                        <a14:foregroundMark x1="63556" y1="68889" x2="56000" y2="68889"/>
                        <a14:foregroundMark x1="52444" y1="68889" x2="52444" y2="68889"/>
                        <a14:foregroundMark x1="51111" y1="62667" x2="51111" y2="59556"/>
                        <a14:foregroundMark x1="48889" y1="56000" x2="48889" y2="56000"/>
                        <a14:foregroundMark x1="46222" y1="63556" x2="46222" y2="63556"/>
                        <a14:foregroundMark x1="28444" y1="73778" x2="28444" y2="75111"/>
                        <a14:foregroundMark x1="28444" y1="70222" x2="28444" y2="70222"/>
                        <a14:foregroundMark x1="24889" y1="75111" x2="24889" y2="75111"/>
                        <a14:foregroundMark x1="24000" y1="74667" x2="22222" y2="71111"/>
                        <a14:foregroundMark x1="21778" y1="70667" x2="21778" y2="70667"/>
                        <a14:foregroundMark x1="15556" y1="67556" x2="14667" y2="64444"/>
                        <a14:foregroundMark x1="13333" y1="60444" x2="12444" y2="62667"/>
                        <a14:foregroundMark x1="14222" y1="68000" x2="14667" y2="69778"/>
                        <a14:foregroundMark x1="16889" y1="72000" x2="16889" y2="72000"/>
                        <a14:foregroundMark x1="22222" y1="78222" x2="22222" y2="78222"/>
                        <a14:foregroundMark x1="24889" y1="80889" x2="26667" y2="83111"/>
                        <a14:foregroundMark x1="31111" y1="84889" x2="34667" y2="83556"/>
                        <a14:foregroundMark x1="36444" y1="84444" x2="36444" y2="84444"/>
                        <a14:foregroundMark x1="36444" y1="82222" x2="32444" y2="76444"/>
                        <a14:foregroundMark x1="26222" y1="72889" x2="23111" y2="68889"/>
                        <a14:foregroundMark x1="19556" y1="64000" x2="17778" y2="61778"/>
                        <a14:foregroundMark x1="14222" y1="60444" x2="14222" y2="60444"/>
                        <a14:foregroundMark x1="13778" y1="64444" x2="13778" y2="64444"/>
                        <a14:foregroundMark x1="15556" y1="67556" x2="23111" y2="68889"/>
                        <a14:foregroundMark x1="38667" y1="80889" x2="38667" y2="80889"/>
                        <a14:foregroundMark x1="43556" y1="82667" x2="45778" y2="82667"/>
                        <a14:foregroundMark x1="51556" y1="82667" x2="56000" y2="83111"/>
                        <a14:foregroundMark x1="57778" y1="83111" x2="57778" y2="83111"/>
                        <a14:foregroundMark x1="59556" y1="83111" x2="59556" y2="83111"/>
                        <a14:foregroundMark x1="61778" y1="83111" x2="66667" y2="82667"/>
                        <a14:foregroundMark x1="70667" y1="80889" x2="72889" y2="78667"/>
                        <a14:foregroundMark x1="76444" y1="76444" x2="82667" y2="71111"/>
                        <a14:foregroundMark x1="84889" y1="70222" x2="84889" y2="68444"/>
                        <a14:foregroundMark x1="84889" y1="68000" x2="86667" y2="62222"/>
                        <a14:foregroundMark x1="86667" y1="60444" x2="86667" y2="55111"/>
                        <a14:foregroundMark x1="87111" y1="53333" x2="87111" y2="48889"/>
                        <a14:foregroundMark x1="87556" y1="48000" x2="87556" y2="45333"/>
                        <a14:foregroundMark x1="88000" y1="43556" x2="87556" y2="38667"/>
                        <a14:foregroundMark x1="87111" y1="35556" x2="86667" y2="33333"/>
                        <a14:foregroundMark x1="86667" y1="32000" x2="84000" y2="28444"/>
                        <a14:foregroundMark x1="83556" y1="27111" x2="79111" y2="22222"/>
                        <a14:foregroundMark x1="78222" y1="20444" x2="76889" y2="18667"/>
                        <a14:foregroundMark x1="76889" y1="18222" x2="75111" y2="18222"/>
                        <a14:foregroundMark x1="72889" y1="15556" x2="72889" y2="15556"/>
                        <a14:foregroundMark x1="70222" y1="13333" x2="68444" y2="13333"/>
                        <a14:foregroundMark x1="67111" y1="12000" x2="62222" y2="11111"/>
                        <a14:foregroundMark x1="60444" y1="9778" x2="58667" y2="9778"/>
                        <a14:foregroundMark x1="58222" y1="9778" x2="58222" y2="9778"/>
                        <a14:foregroundMark x1="76889" y1="75111" x2="76889" y2="75111"/>
                        <a14:foregroundMark x1="85778" y1="72889" x2="85778" y2="72889"/>
                        <a14:foregroundMark x1="87111" y1="70222" x2="87111" y2="70222"/>
                        <a14:foregroundMark x1="79556" y1="74222" x2="79556" y2="74222"/>
                        <a14:foregroundMark x1="76444" y1="77333" x2="74222" y2="79111"/>
                        <a14:foregroundMark x1="72889" y1="82667" x2="72889" y2="82667"/>
                        <a14:foregroundMark x1="71111" y1="83556" x2="66667" y2="84444"/>
                        <a14:foregroundMark x1="66667" y1="84444" x2="66667" y2="84444"/>
                        <a14:foregroundMark x1="65778" y1="84889" x2="65778" y2="84889"/>
                        <a14:foregroundMark x1="64889" y1="85778" x2="64889" y2="85778"/>
                        <a14:foregroundMark x1="67111" y1="85778" x2="68889" y2="85333"/>
                        <a14:foregroundMark x1="72889" y1="84444" x2="82667" y2="80889"/>
                        <a14:foregroundMark x1="83111" y1="79556" x2="83111" y2="79556"/>
                        <a14:foregroundMark x1="83111" y1="79556" x2="79111" y2="80889"/>
                        <a14:foregroundMark x1="62667" y1="87556" x2="62667" y2="87556"/>
                        <a14:foregroundMark x1="60889" y1="87556" x2="63556" y2="87556"/>
                        <a14:foregroundMark x1="64444" y1="87556" x2="66222" y2="87556"/>
                        <a14:foregroundMark x1="68889" y1="87111" x2="64889" y2="87111"/>
                        <a14:foregroundMark x1="60889" y1="87111" x2="60889" y2="87111"/>
                        <a14:foregroundMark x1="59556" y1="88889" x2="56444" y2="89333"/>
                        <a14:foregroundMark x1="54667" y1="89333" x2="54667" y2="89333"/>
                        <a14:foregroundMark x1="53778" y1="89333" x2="53778" y2="89333"/>
                        <a14:foregroundMark x1="53778" y1="89778" x2="53778" y2="89778"/>
                        <a14:foregroundMark x1="53778" y1="90667" x2="53778" y2="90667"/>
                        <a14:foregroundMark x1="53778" y1="91111" x2="53778" y2="91111"/>
                        <a14:foregroundMark x1="53333" y1="92889" x2="53333" y2="92889"/>
                        <a14:foregroundMark x1="42667" y1="87556" x2="42667" y2="87556"/>
                        <a14:foregroundMark x1="42667" y1="89333" x2="42667" y2="89333"/>
                        <a14:foregroundMark x1="39556" y1="90667" x2="39556" y2="90667"/>
                        <a14:foregroundMark x1="36444" y1="88889" x2="36444" y2="88889"/>
                        <a14:foregroundMark x1="34667" y1="87111" x2="34667" y2="87111"/>
                        <a14:foregroundMark x1="33333" y1="84444" x2="37333" y2="87556"/>
                        <a14:foregroundMark x1="42667" y1="89778" x2="45778" y2="89778"/>
                        <a14:foregroundMark x1="47111" y1="90667" x2="47111" y2="90667"/>
                        <a14:foregroundMark x1="47556" y1="90667" x2="47556" y2="90667"/>
                        <a14:foregroundMark x1="36444" y1="87556" x2="31111" y2="87556"/>
                        <a14:foregroundMark x1="25333" y1="83556" x2="25333" y2="83556"/>
                        <a14:foregroundMark x1="24000" y1="80889" x2="24000" y2="80889"/>
                        <a14:foregroundMark x1="22667" y1="76889" x2="22667" y2="76889"/>
                        <a14:foregroundMark x1="19556" y1="72889" x2="19556" y2="72889"/>
                        <a14:foregroundMark x1="17778" y1="71111" x2="16444" y2="68889"/>
                        <a14:foregroundMark x1="16000" y1="68444" x2="14222" y2="66667"/>
                        <a14:foregroundMark x1="12000" y1="62222" x2="12000" y2="62222"/>
                        <a14:foregroundMark x1="10222" y1="60444" x2="9778" y2="59111"/>
                        <a14:foregroundMark x1="9333" y1="57778" x2="9333" y2="57778"/>
                        <a14:foregroundMark x1="10222" y1="62667" x2="10222" y2="62667"/>
                        <a14:foregroundMark x1="13333" y1="68889" x2="13333" y2="68889"/>
                        <a14:foregroundMark x1="14667" y1="72000" x2="14667" y2="72000"/>
                        <a14:foregroundMark x1="16889" y1="76000" x2="16889" y2="76000"/>
                        <a14:foregroundMark x1="18222" y1="78222" x2="18222" y2="78222"/>
                        <a14:foregroundMark x1="20000" y1="79556" x2="20000" y2="79556"/>
                        <a14:foregroundMark x1="48000" y1="49333" x2="48000" y2="49333"/>
                        <a14:foregroundMark x1="47556" y1="49333" x2="45333" y2="57333"/>
                        <a14:foregroundMark x1="44889" y1="57333" x2="44889" y2="57333"/>
                        <a14:foregroundMark x1="43111" y1="55111" x2="43111" y2="55111"/>
                        <a14:foregroundMark x1="41778" y1="52889" x2="41333" y2="49778"/>
                        <a14:foregroundMark x1="40889" y1="49778" x2="40000" y2="47556"/>
                        <a14:foregroundMark x1="39111" y1="45333" x2="39111" y2="45333"/>
                        <a14:foregroundMark x1="36889" y1="34667" x2="36889" y2="34667"/>
                        <a14:foregroundMark x1="42667" y1="22667" x2="42667" y2="22667"/>
                        <a14:foregroundMark x1="44889" y1="16000" x2="44889" y2="16000"/>
                        <a14:foregroundMark x1="62667" y1="61778" x2="62667" y2="61778"/>
                        <a14:foregroundMark x1="62222" y1="60000" x2="62222" y2="60000"/>
                        <a14:foregroundMark x1="60444" y1="57333" x2="60000" y2="55556"/>
                        <a14:foregroundMark x1="60000" y1="53778" x2="60000" y2="53778"/>
                        <a14:foregroundMark x1="60000" y1="52000" x2="60000" y2="52000"/>
                        <a14:foregroundMark x1="47111" y1="36889" x2="47111" y2="36889"/>
                        <a14:foregroundMark x1="45778" y1="33333" x2="45778" y2="33333"/>
                        <a14:foregroundMark x1="45333" y1="32444" x2="45333" y2="32444"/>
                        <a14:foregroundMark x1="45333" y1="32000" x2="45333" y2="32000"/>
                        <a14:foregroundMark x1="47556" y1="32000" x2="47556" y2="32000"/>
                        <a14:foregroundMark x1="51556" y1="32000" x2="54222" y2="32444"/>
                        <a14:foregroundMark x1="55556" y1="32889" x2="55556" y2="32889"/>
                        <a14:foregroundMark x1="41333" y1="64000" x2="41333" y2="64000"/>
                        <a14:foregroundMark x1="38667" y1="18222" x2="38667" y2="18222"/>
                        <a14:foregroundMark x1="35556" y1="18667" x2="35556" y2="18667"/>
                        <a14:foregroundMark x1="48000" y1="20444" x2="48000" y2="20444"/>
                        <a14:foregroundMark x1="47556" y1="20000" x2="47556" y2="20000"/>
                        <a14:foregroundMark x1="52000" y1="14222" x2="52000" y2="14222"/>
                        <a14:foregroundMark x1="49778" y1="13333" x2="49778" y2="13333"/>
                        <a14:foregroundMark x1="48000" y1="12000" x2="48000" y2="12000"/>
                        <a14:foregroundMark x1="48000" y1="12000" x2="48000" y2="12000"/>
                        <a14:foregroundMark x1="53778" y1="20444" x2="53778" y2="20444"/>
                        <a14:foregroundMark x1="53778" y1="21778" x2="51556" y2="17778"/>
                        <a14:foregroundMark x1="49778" y1="15111" x2="49778" y2="15111"/>
                        <a14:foregroundMark x1="47111" y1="12000" x2="47111" y2="12000"/>
                        <a14:foregroundMark x1="38667" y1="68000" x2="38667" y2="68000"/>
                        <a14:foregroundMark x1="34222" y1="68000" x2="34222" y2="68000"/>
                        <a14:foregroundMark x1="53778" y1="14222" x2="53778" y2="14222"/>
                        <a14:foregroundMark x1="52444" y1="11556" x2="52444" y2="11556"/>
                        <a14:foregroundMark x1="49778" y1="10222" x2="49778" y2="10222"/>
                        <a14:foregroundMark x1="60889" y1="35111" x2="60889" y2="35111"/>
                        <a14:foregroundMark x1="57778" y1="26667" x2="56000" y2="26667"/>
                        <a14:foregroundMark x1="51556" y1="25778" x2="51556" y2="25778"/>
                        <a14:foregroundMark x1="45778" y1="22667" x2="40000" y2="22667"/>
                        <a14:foregroundMark x1="20444" y1="22667" x2="20444" y2="22667"/>
                        <a14:foregroundMark x1="28444" y1="23556" x2="28444" y2="23556"/>
                        <a14:foregroundMark x1="28444" y1="20889" x2="28444" y2="20889"/>
                        <a14:foregroundMark x1="29333" y1="19556" x2="29333" y2="19556"/>
                        <a14:foregroundMark x1="31111" y1="19556" x2="36444" y2="19556"/>
                        <a14:foregroundMark x1="37778" y1="20444" x2="37778" y2="20444"/>
                        <a14:foregroundMark x1="45778" y1="18667" x2="47556" y2="18667"/>
                        <a14:foregroundMark x1="54667" y1="18667" x2="54667" y2="18667"/>
                        <a14:foregroundMark x1="70667" y1="28000" x2="70667" y2="28000"/>
                        <a14:foregroundMark x1="70667" y1="28000" x2="70667" y2="28000"/>
                        <a14:foregroundMark x1="75111" y1="36444" x2="78667" y2="41778"/>
                        <a14:foregroundMark x1="75556" y1="37333" x2="75556" y2="37333"/>
                        <a14:foregroundMark x1="70222" y1="34222" x2="70222" y2="34222"/>
                        <a14:foregroundMark x1="68889" y1="32889" x2="65778" y2="31111"/>
                        <a14:foregroundMark x1="55556" y1="26667" x2="55556" y2="26667"/>
                        <a14:foregroundMark x1="53778" y1="16000" x2="62222" y2="24444"/>
                        <a14:foregroundMark x1="67111" y1="45333" x2="67111" y2="45333"/>
                        <a14:foregroundMark x1="59556" y1="52889" x2="59556" y2="52889"/>
                        <a14:foregroundMark x1="56000" y1="51556" x2="56000" y2="51556"/>
                        <a14:foregroundMark x1="56000" y1="54222" x2="56000" y2="54222"/>
                        <a14:foregroundMark x1="56000" y1="54222" x2="56000" y2="54222"/>
                        <a14:foregroundMark x1="40889" y1="59111" x2="40889" y2="59111"/>
                        <a14:foregroundMark x1="36444" y1="52889" x2="36444" y2="52889"/>
                        <a14:foregroundMark x1="36889" y1="38667" x2="36889" y2="38667"/>
                        <a14:foregroundMark x1="35556" y1="43111" x2="35556" y2="43111"/>
                        <a14:foregroundMark x1="40000" y1="42667" x2="45333" y2="43111"/>
                        <a14:foregroundMark x1="47111" y1="43111" x2="47111" y2="43111"/>
                        <a14:foregroundMark x1="49333" y1="40889" x2="64000" y2="32889"/>
                        <a14:foregroundMark x1="72000" y1="28000" x2="72000" y2="28000"/>
                        <a14:foregroundMark x1="68444" y1="23556" x2="65778" y2="26222"/>
                        <a14:foregroundMark x1="63556" y1="28889" x2="63556" y2="28889"/>
                        <a14:foregroundMark x1="63556" y1="28889" x2="63556" y2="28889"/>
                        <a14:foregroundMark x1="79556" y1="48000" x2="79556" y2="48000"/>
                        <a14:foregroundMark x1="75556" y1="37333" x2="75556" y2="37333"/>
                        <a14:foregroundMark x1="80444" y1="34222" x2="80444" y2="34222"/>
                        <a14:foregroundMark x1="80889" y1="34667" x2="82667" y2="37333"/>
                        <a14:foregroundMark x1="85333" y1="41778" x2="85333" y2="41778"/>
                        <a14:foregroundMark x1="88000" y1="73778" x2="88000" y2="73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98" y="159634"/>
            <a:ext cx="1168206" cy="1168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654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>
            <p:extLst/>
          </p:nvPr>
        </p:nvGraphicFramePr>
        <p:xfrm>
          <a:off x="193812" y="1826864"/>
          <a:ext cx="8771284" cy="464058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222064"/>
                <a:gridCol w="1416650"/>
                <a:gridCol w="1226514"/>
                <a:gridCol w="1226514"/>
                <a:gridCol w="1226514"/>
                <a:gridCol w="1226514"/>
                <a:gridCol w="1226514"/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อำเภอ</a:t>
                      </a:r>
                      <a:endParaRPr lang="en-GB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err="1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ศพก</a:t>
                      </a:r>
                      <a:r>
                        <a:rPr lang="th-TH" sz="24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. พืชหลัก</a:t>
                      </a:r>
                      <a:endParaRPr lang="en-GB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แปลงใหญ่ พืชหลัก</a:t>
                      </a:r>
                      <a:endParaRPr lang="en-GB" sz="2400" dirty="0">
                        <a:solidFill>
                          <a:srgbClr val="0070C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0070C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0070C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th-TH" sz="2000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เมืองแพร่</a:t>
                      </a:r>
                      <a:endParaRPr lang="en-GB" sz="2000" baseline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strike="noStrike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ข้าว</a:t>
                      </a:r>
                      <a:endParaRPr lang="en-GB" sz="2000" b="1" strike="noStrike" baseline="0" dirty="0">
                        <a:solidFill>
                          <a:srgbClr val="FF000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ข้าว</a:t>
                      </a:r>
                      <a:endParaRPr lang="en-GB" sz="2000" b="1" baseline="0" dirty="0">
                        <a:solidFill>
                          <a:srgbClr val="FF000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ผึ้ง</a:t>
                      </a:r>
                      <a:endParaRPr lang="en-GB" sz="2000" baseline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aseline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aseline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aseline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 anchor="ctr"/>
                </a:tc>
              </a:tr>
              <a:tr h="556866">
                <a:tc>
                  <a:txBody>
                    <a:bodyPr/>
                    <a:lstStyle/>
                    <a:p>
                      <a:r>
                        <a:rPr lang="th-TH" sz="2000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หนองม่วงไข่</a:t>
                      </a:r>
                      <a:endParaRPr lang="en-GB" sz="2000" baseline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พริก</a:t>
                      </a:r>
                      <a:endParaRPr lang="en-GB" sz="2000" b="1" baseline="0" dirty="0">
                        <a:solidFill>
                          <a:srgbClr val="FF000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ข้าว</a:t>
                      </a:r>
                      <a:endParaRPr lang="en-GB" sz="2000" baseline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เมล็ดพันธุ์ข้าว</a:t>
                      </a:r>
                      <a:endParaRPr lang="en-GB" sz="2000" baseline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พริก</a:t>
                      </a:r>
                      <a:endParaRPr lang="en-GB" sz="2000" baseline="0" dirty="0">
                        <a:solidFill>
                          <a:srgbClr val="FF000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ข้าวโพดเลี้ยงสัตว์</a:t>
                      </a:r>
                      <a:endParaRPr lang="en-GB" sz="2000" baseline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โคเนื้อ</a:t>
                      </a:r>
                      <a:endParaRPr lang="en-GB" sz="2000" baseline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 anchor="ctr"/>
                </a:tc>
              </a:tr>
              <a:tr h="556866">
                <a:tc>
                  <a:txBody>
                    <a:bodyPr/>
                    <a:lstStyle/>
                    <a:p>
                      <a:r>
                        <a:rPr lang="th-TH" sz="2000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ร้องกวาง</a:t>
                      </a:r>
                      <a:endParaRPr lang="en-GB" sz="2000" baseline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ข้าว</a:t>
                      </a:r>
                      <a:endParaRPr lang="en-GB" sz="2000" b="1" baseline="0" dirty="0">
                        <a:solidFill>
                          <a:srgbClr val="FF000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เมล็ดพันธุ์ข้าว</a:t>
                      </a:r>
                      <a:endParaRPr lang="en-GB" sz="2000" b="1" baseline="0" dirty="0" smtClean="0">
                        <a:solidFill>
                          <a:srgbClr val="FF000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ข้าวโพดเลี้ยงสัตว์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aseline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aseline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aseline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 anchor="ctr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th-TH" sz="2000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สอง</a:t>
                      </a:r>
                      <a:endParaRPr lang="en-GB" sz="2000" baseline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ข้าว</a:t>
                      </a:r>
                      <a:endParaRPr lang="en-GB" sz="2000" b="1" baseline="0" dirty="0">
                        <a:solidFill>
                          <a:srgbClr val="FF000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ข้าว</a:t>
                      </a:r>
                      <a:endParaRPr lang="en-GB" sz="2000" b="1" baseline="0" dirty="0">
                        <a:solidFill>
                          <a:srgbClr val="FF000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aseline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aseline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aseline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aseline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 anchor="ctr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th-TH" sz="2000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สูงเม่น</a:t>
                      </a:r>
                      <a:endParaRPr lang="en-GB" sz="2000" baseline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ข้าว</a:t>
                      </a:r>
                      <a:endParaRPr lang="en-GB" sz="2000" b="1" baseline="0" dirty="0">
                        <a:solidFill>
                          <a:srgbClr val="FF000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ข้าว</a:t>
                      </a:r>
                      <a:endParaRPr lang="en-GB" sz="2000" b="1" baseline="0" dirty="0">
                        <a:solidFill>
                          <a:srgbClr val="FF000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aseline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aseline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aseline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aseline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 anchor="ctr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th-TH" sz="2000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เด่นชัย</a:t>
                      </a:r>
                      <a:endParaRPr lang="en-GB" sz="2000" baseline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ข้าว</a:t>
                      </a:r>
                      <a:endParaRPr lang="en-GB" sz="2000" b="1" baseline="0" dirty="0">
                        <a:solidFill>
                          <a:srgbClr val="FF000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ข้าว</a:t>
                      </a:r>
                      <a:endParaRPr lang="en-GB" sz="2000" b="1" baseline="0" dirty="0">
                        <a:solidFill>
                          <a:srgbClr val="FF000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aseline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aseline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aseline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aseline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 anchor="ctr"/>
                </a:tc>
              </a:tr>
              <a:tr h="617220">
                <a:tc>
                  <a:txBody>
                    <a:bodyPr/>
                    <a:lstStyle/>
                    <a:p>
                      <a:r>
                        <a:rPr lang="th-TH" sz="2000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วังชิ้น</a:t>
                      </a:r>
                      <a:endParaRPr lang="en-GB" sz="2000" baseline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ส้มเขียวหวาน</a:t>
                      </a:r>
                      <a:endParaRPr lang="en-GB" sz="2000" b="1" baseline="0" dirty="0">
                        <a:solidFill>
                          <a:srgbClr val="FF000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ข้าว</a:t>
                      </a:r>
                      <a:endParaRPr lang="en-GB" sz="2000" baseline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ส้มเขียวหวาน</a:t>
                      </a:r>
                      <a:endParaRPr lang="en-GB" sz="2000" b="1" baseline="0" dirty="0" smtClean="0">
                        <a:solidFill>
                          <a:srgbClr val="FF000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ข้าวโพดเลี้ยงสัตว์</a:t>
                      </a:r>
                      <a:endParaRPr kumimoji="0" lang="th-TH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ngsana New" panose="02020603050405020304" pitchFamily="18" charset="-34"/>
                        <a:ea typeface="+mn-ea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ไผ่</a:t>
                      </a:r>
                      <a:endParaRPr lang="en-GB" sz="2000" baseline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ถั่วเหลือง</a:t>
                      </a:r>
                    </a:p>
                    <a:p>
                      <a:pPr algn="ctr"/>
                      <a:r>
                        <a:rPr lang="th-TH" sz="2000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 โคเนื้อ</a:t>
                      </a:r>
                      <a:endParaRPr lang="en-GB" sz="2000" baseline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 anchor="ctr"/>
                </a:tc>
              </a:tr>
              <a:tr h="556866">
                <a:tc>
                  <a:txBody>
                    <a:bodyPr/>
                    <a:lstStyle/>
                    <a:p>
                      <a:r>
                        <a:rPr lang="th-TH" sz="2000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ลอง</a:t>
                      </a:r>
                      <a:endParaRPr lang="en-GB" sz="2000" baseline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ลองกอง / ไผ่</a:t>
                      </a:r>
                      <a:endParaRPr lang="en-GB" sz="2000" b="1" baseline="0" dirty="0">
                        <a:solidFill>
                          <a:srgbClr val="FF000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h-TH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ส้มเขียวหวาน</a:t>
                      </a:r>
                      <a:endParaRPr lang="en-GB" sz="2000" baseline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ข้าวโพดเลี้ยงสัตว์</a:t>
                      </a:r>
                      <a:endParaRPr kumimoji="0" lang="th-TH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ngsana New" panose="02020603050405020304" pitchFamily="18" charset="-34"/>
                        <a:ea typeface="+mn-ea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ไผ่</a:t>
                      </a:r>
                      <a:endParaRPr lang="en-GB" sz="2000" b="1" baseline="0" dirty="0">
                        <a:solidFill>
                          <a:srgbClr val="FF000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aseline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aseline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 anchor="ctr"/>
                </a:tc>
              </a:tr>
            </a:tbl>
          </a:graphicData>
        </a:graphic>
      </p:graphicFrame>
      <p:sp>
        <p:nvSpPr>
          <p:cNvPr id="5" name="AutoShape 2" descr="ผลการค้นหารูปภาพสำหรับ ศพก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210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11" y="1005349"/>
            <a:ext cx="3876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>
                <a:ln w="1905"/>
                <a:gradFill>
                  <a:gsLst>
                    <a:gs pos="0">
                      <a:srgbClr val="E28394">
                        <a:shade val="20000"/>
                        <a:satMod val="200000"/>
                      </a:srgbClr>
                    </a:gs>
                    <a:gs pos="78000">
                      <a:srgbClr val="E2839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E2839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และแปลงใหญ่ </a:t>
            </a:r>
            <a:r>
              <a:rPr lang="th-TH" sz="3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จังหวัดแพร่</a:t>
            </a:r>
            <a:endParaRPr lang="en-GB" sz="36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92889" l="3556" r="97778">
                        <a14:foregroundMark x1="86667" y1="16000" x2="86667" y2="16000"/>
                        <a14:foregroundMark x1="97778" y1="48889" x2="97778" y2="48889"/>
                        <a14:foregroundMark x1="47111" y1="3111" x2="47111" y2="3111"/>
                        <a14:foregroundMark x1="3556" y1="47111" x2="3556" y2="47111"/>
                        <a14:foregroundMark x1="60444" y1="44444" x2="60444" y2="44444"/>
                        <a14:foregroundMark x1="53778" y1="42667" x2="53778" y2="42667"/>
                        <a14:foregroundMark x1="51556" y1="32889" x2="51556" y2="32889"/>
                        <a14:foregroundMark x1="51111" y1="19556" x2="51111" y2="19556"/>
                        <a14:foregroundMark x1="42667" y1="14222" x2="42667" y2="14222"/>
                        <a14:foregroundMark x1="38667" y1="14222" x2="38667" y2="14222"/>
                        <a14:foregroundMark x1="22667" y1="17778" x2="22667" y2="17778"/>
                        <a14:foregroundMark x1="34222" y1="32889" x2="34222" y2="32889"/>
                        <a14:foregroundMark x1="74667" y1="62222" x2="74667" y2="62222"/>
                        <a14:foregroundMark x1="69333" y1="54222" x2="69333" y2="54222"/>
                        <a14:foregroundMark x1="68000" y1="64889" x2="68000" y2="64889"/>
                        <a14:foregroundMark x1="75556" y1="69778" x2="75556" y2="69778"/>
                        <a14:foregroundMark x1="79556" y1="76000" x2="79556" y2="76000"/>
                        <a14:foregroundMark x1="66222" y1="41333" x2="66222" y2="41333"/>
                        <a14:foregroundMark x1="70222" y1="44444" x2="70222" y2="44444"/>
                        <a14:foregroundMark x1="74667" y1="46667" x2="74667" y2="46667"/>
                        <a14:foregroundMark x1="85778" y1="52000" x2="85778" y2="52000"/>
                        <a14:foregroundMark x1="88889" y1="63556" x2="88889" y2="63556"/>
                        <a14:foregroundMark x1="86667" y1="77333" x2="86667" y2="77333"/>
                        <a14:foregroundMark x1="60889" y1="86667" x2="60889" y2="86667"/>
                        <a14:foregroundMark x1="35556" y1="87111" x2="35556" y2="87111"/>
                        <a14:foregroundMark x1="26667" y1="83111" x2="26667" y2="83111"/>
                        <a14:foregroundMark x1="20000" y1="71111" x2="20000" y2="71111"/>
                        <a14:foregroundMark x1="16000" y1="70222" x2="16000" y2="70222"/>
                        <a14:foregroundMark x1="13778" y1="62667" x2="13778" y2="62667"/>
                        <a14:foregroundMark x1="34222" y1="67556" x2="34222" y2="67556"/>
                        <a14:foregroundMark x1="31111" y1="57333" x2="31111" y2="57333"/>
                        <a14:foregroundMark x1="28889" y1="53778" x2="28889" y2="53778"/>
                        <a14:foregroundMark x1="28889" y1="48889" x2="28889" y2="48889"/>
                        <a14:foregroundMark x1="28889" y1="44444" x2="28889" y2="44444"/>
                        <a14:foregroundMark x1="28889" y1="34667" x2="28889" y2="34667"/>
                        <a14:foregroundMark x1="36444" y1="30667" x2="36444" y2="30667"/>
                        <a14:foregroundMark x1="41778" y1="20889" x2="41778" y2="20889"/>
                        <a14:foregroundMark x1="45778" y1="19556" x2="45778" y2="19556"/>
                        <a14:foregroundMark x1="50222" y1="18222" x2="50222" y2="18222"/>
                        <a14:foregroundMark x1="51556" y1="17333" x2="51556" y2="17333"/>
                        <a14:foregroundMark x1="52000" y1="17333" x2="53778" y2="16444"/>
                        <a14:foregroundMark x1="55556" y1="17333" x2="58222" y2="17333"/>
                        <a14:foregroundMark x1="58667" y1="17333" x2="60889" y2="17333"/>
                        <a14:foregroundMark x1="63556" y1="17778" x2="68889" y2="18222"/>
                        <a14:foregroundMark x1="70222" y1="19556" x2="70222" y2="19556"/>
                        <a14:foregroundMark x1="49778" y1="12000" x2="47556" y2="12000"/>
                        <a14:foregroundMark x1="42667" y1="11556" x2="42667" y2="11556"/>
                        <a14:foregroundMark x1="41778" y1="10222" x2="41778" y2="10222"/>
                        <a14:foregroundMark x1="39556" y1="9333" x2="39556" y2="9333"/>
                        <a14:foregroundMark x1="31111" y1="11556" x2="31111" y2="11556"/>
                        <a14:foregroundMark x1="31111" y1="11556" x2="31111" y2="11556"/>
                        <a14:foregroundMark x1="26667" y1="22667" x2="26667" y2="22667"/>
                        <a14:foregroundMark x1="19556" y1="26222" x2="17778" y2="30222"/>
                        <a14:foregroundMark x1="15556" y1="32444" x2="14222" y2="34222"/>
                        <a14:foregroundMark x1="12444" y1="35111" x2="12444" y2="38667"/>
                        <a14:foregroundMark x1="12000" y1="40889" x2="12000" y2="43111"/>
                        <a14:foregroundMark x1="12000" y1="44889" x2="12000" y2="44889"/>
                        <a14:foregroundMark x1="12000" y1="48889" x2="12000" y2="48889"/>
                        <a14:foregroundMark x1="12000" y1="52889" x2="12000" y2="52889"/>
                        <a14:foregroundMark x1="12000" y1="55111" x2="12000" y2="55111"/>
                        <a14:foregroundMark x1="12000" y1="58222" x2="12000" y2="58222"/>
                        <a14:foregroundMark x1="13333" y1="61778" x2="13333" y2="61778"/>
                        <a14:foregroundMark x1="14222" y1="64000" x2="14222" y2="64000"/>
                        <a14:foregroundMark x1="14667" y1="60444" x2="14667" y2="59111"/>
                        <a14:foregroundMark x1="14667" y1="55556" x2="14667" y2="55556"/>
                        <a14:foregroundMark x1="16444" y1="50222" x2="16889" y2="47556"/>
                        <a14:foregroundMark x1="18667" y1="41778" x2="22222" y2="34222"/>
                        <a14:foregroundMark x1="24444" y1="30222" x2="24444" y2="30222"/>
                        <a14:foregroundMark x1="26222" y1="28444" x2="21778" y2="31111"/>
                        <a14:foregroundMark x1="20000" y1="43111" x2="20000" y2="43111"/>
                        <a14:foregroundMark x1="22222" y1="43556" x2="22667" y2="45778"/>
                        <a14:foregroundMark x1="22667" y1="45778" x2="22667" y2="45778"/>
                        <a14:foregroundMark x1="24889" y1="40444" x2="25333" y2="38667"/>
                        <a14:foregroundMark x1="25333" y1="35556" x2="27111" y2="30222"/>
                        <a14:foregroundMark x1="28000" y1="28889" x2="28000" y2="28889"/>
                        <a14:foregroundMark x1="31111" y1="28000" x2="36444" y2="27111"/>
                        <a14:foregroundMark x1="40889" y1="26667" x2="40889" y2="26667"/>
                        <a14:foregroundMark x1="42667" y1="26667" x2="51111" y2="25778"/>
                        <a14:foregroundMark x1="55556" y1="24444" x2="55556" y2="24444"/>
                        <a14:foregroundMark x1="58222" y1="26222" x2="60444" y2="27111"/>
                        <a14:foregroundMark x1="62667" y1="36444" x2="62667" y2="36444"/>
                        <a14:foregroundMark x1="63556" y1="38222" x2="63556" y2="38222"/>
                        <a14:foregroundMark x1="64444" y1="38222" x2="67111" y2="31111"/>
                        <a14:foregroundMark x1="69333" y1="26667" x2="69333" y2="26667"/>
                        <a14:foregroundMark x1="69333" y1="28000" x2="69333" y2="28000"/>
                        <a14:foregroundMark x1="72444" y1="28889" x2="72444" y2="28889"/>
                        <a14:foregroundMark x1="74667" y1="30222" x2="74667" y2="30222"/>
                        <a14:foregroundMark x1="75556" y1="32444" x2="75556" y2="32444"/>
                        <a14:foregroundMark x1="77333" y1="35556" x2="78667" y2="41333"/>
                        <a14:foregroundMark x1="80444" y1="45778" x2="80444" y2="45778"/>
                        <a14:foregroundMark x1="80444" y1="45778" x2="80444" y2="45778"/>
                        <a14:foregroundMark x1="80444" y1="48000" x2="80889" y2="57333"/>
                        <a14:foregroundMark x1="80889" y1="58222" x2="80889" y2="58222"/>
                        <a14:foregroundMark x1="80889" y1="60000" x2="78222" y2="61778"/>
                        <a14:foregroundMark x1="75556" y1="62667" x2="75556" y2="62667"/>
                        <a14:foregroundMark x1="73333" y1="64889" x2="72000" y2="67556"/>
                        <a14:foregroundMark x1="63556" y1="68889" x2="56000" y2="68889"/>
                        <a14:foregroundMark x1="52444" y1="68889" x2="52444" y2="68889"/>
                        <a14:foregroundMark x1="51111" y1="62667" x2="51111" y2="59556"/>
                        <a14:foregroundMark x1="48889" y1="56000" x2="48889" y2="56000"/>
                        <a14:foregroundMark x1="46222" y1="63556" x2="46222" y2="63556"/>
                        <a14:foregroundMark x1="28444" y1="73778" x2="28444" y2="75111"/>
                        <a14:foregroundMark x1="28444" y1="70222" x2="28444" y2="70222"/>
                        <a14:foregroundMark x1="24889" y1="75111" x2="24889" y2="75111"/>
                        <a14:foregroundMark x1="24000" y1="74667" x2="22222" y2="71111"/>
                        <a14:foregroundMark x1="21778" y1="70667" x2="21778" y2="70667"/>
                        <a14:foregroundMark x1="15556" y1="67556" x2="14667" y2="64444"/>
                        <a14:foregroundMark x1="13333" y1="60444" x2="12444" y2="62667"/>
                        <a14:foregroundMark x1="14222" y1="68000" x2="14667" y2="69778"/>
                        <a14:foregroundMark x1="16889" y1="72000" x2="16889" y2="72000"/>
                        <a14:foregroundMark x1="22222" y1="78222" x2="22222" y2="78222"/>
                        <a14:foregroundMark x1="24889" y1="80889" x2="26667" y2="83111"/>
                        <a14:foregroundMark x1="31111" y1="84889" x2="34667" y2="83556"/>
                        <a14:foregroundMark x1="36444" y1="84444" x2="36444" y2="84444"/>
                        <a14:foregroundMark x1="36444" y1="82222" x2="32444" y2="76444"/>
                        <a14:foregroundMark x1="26222" y1="72889" x2="23111" y2="68889"/>
                        <a14:foregroundMark x1="19556" y1="64000" x2="17778" y2="61778"/>
                        <a14:foregroundMark x1="14222" y1="60444" x2="14222" y2="60444"/>
                        <a14:foregroundMark x1="13778" y1="64444" x2="13778" y2="64444"/>
                        <a14:foregroundMark x1="15556" y1="67556" x2="23111" y2="68889"/>
                        <a14:foregroundMark x1="38667" y1="80889" x2="38667" y2="80889"/>
                        <a14:foregroundMark x1="43556" y1="82667" x2="45778" y2="82667"/>
                        <a14:foregroundMark x1="51556" y1="82667" x2="56000" y2="83111"/>
                        <a14:foregroundMark x1="57778" y1="83111" x2="57778" y2="83111"/>
                        <a14:foregroundMark x1="59556" y1="83111" x2="59556" y2="83111"/>
                        <a14:foregroundMark x1="61778" y1="83111" x2="66667" y2="82667"/>
                        <a14:foregroundMark x1="70667" y1="80889" x2="72889" y2="78667"/>
                        <a14:foregroundMark x1="76444" y1="76444" x2="82667" y2="71111"/>
                        <a14:foregroundMark x1="84889" y1="70222" x2="84889" y2="68444"/>
                        <a14:foregroundMark x1="84889" y1="68000" x2="86667" y2="62222"/>
                        <a14:foregroundMark x1="86667" y1="60444" x2="86667" y2="55111"/>
                        <a14:foregroundMark x1="87111" y1="53333" x2="87111" y2="48889"/>
                        <a14:foregroundMark x1="87556" y1="48000" x2="87556" y2="45333"/>
                        <a14:foregroundMark x1="88000" y1="43556" x2="87556" y2="38667"/>
                        <a14:foregroundMark x1="87111" y1="35556" x2="86667" y2="33333"/>
                        <a14:foregroundMark x1="86667" y1="32000" x2="84000" y2="28444"/>
                        <a14:foregroundMark x1="83556" y1="27111" x2="79111" y2="22222"/>
                        <a14:foregroundMark x1="78222" y1="20444" x2="76889" y2="18667"/>
                        <a14:foregroundMark x1="76889" y1="18222" x2="75111" y2="18222"/>
                        <a14:foregroundMark x1="72889" y1="15556" x2="72889" y2="15556"/>
                        <a14:foregroundMark x1="70222" y1="13333" x2="68444" y2="13333"/>
                        <a14:foregroundMark x1="67111" y1="12000" x2="62222" y2="11111"/>
                        <a14:foregroundMark x1="60444" y1="9778" x2="58667" y2="9778"/>
                        <a14:foregroundMark x1="58222" y1="9778" x2="58222" y2="9778"/>
                        <a14:foregroundMark x1="76889" y1="75111" x2="76889" y2="75111"/>
                        <a14:foregroundMark x1="85778" y1="72889" x2="85778" y2="72889"/>
                        <a14:foregroundMark x1="87111" y1="70222" x2="87111" y2="70222"/>
                        <a14:foregroundMark x1="79556" y1="74222" x2="79556" y2="74222"/>
                        <a14:foregroundMark x1="76444" y1="77333" x2="74222" y2="79111"/>
                        <a14:foregroundMark x1="72889" y1="82667" x2="72889" y2="82667"/>
                        <a14:foregroundMark x1="71111" y1="83556" x2="66667" y2="84444"/>
                        <a14:foregroundMark x1="66667" y1="84444" x2="66667" y2="84444"/>
                        <a14:foregroundMark x1="65778" y1="84889" x2="65778" y2="84889"/>
                        <a14:foregroundMark x1="64889" y1="85778" x2="64889" y2="85778"/>
                        <a14:foregroundMark x1="67111" y1="85778" x2="68889" y2="85333"/>
                        <a14:foregroundMark x1="72889" y1="84444" x2="82667" y2="80889"/>
                        <a14:foregroundMark x1="83111" y1="79556" x2="83111" y2="79556"/>
                        <a14:foregroundMark x1="83111" y1="79556" x2="79111" y2="80889"/>
                        <a14:foregroundMark x1="62667" y1="87556" x2="62667" y2="87556"/>
                        <a14:foregroundMark x1="60889" y1="87556" x2="63556" y2="87556"/>
                        <a14:foregroundMark x1="64444" y1="87556" x2="66222" y2="87556"/>
                        <a14:foregroundMark x1="68889" y1="87111" x2="64889" y2="87111"/>
                        <a14:foregroundMark x1="60889" y1="87111" x2="60889" y2="87111"/>
                        <a14:foregroundMark x1="59556" y1="88889" x2="56444" y2="89333"/>
                        <a14:foregroundMark x1="54667" y1="89333" x2="54667" y2="89333"/>
                        <a14:foregroundMark x1="53778" y1="89333" x2="53778" y2="89333"/>
                        <a14:foregroundMark x1="53778" y1="89778" x2="53778" y2="89778"/>
                        <a14:foregroundMark x1="53778" y1="90667" x2="53778" y2="90667"/>
                        <a14:foregroundMark x1="53778" y1="91111" x2="53778" y2="91111"/>
                        <a14:foregroundMark x1="53333" y1="92889" x2="53333" y2="92889"/>
                        <a14:foregroundMark x1="42667" y1="87556" x2="42667" y2="87556"/>
                        <a14:foregroundMark x1="42667" y1="89333" x2="42667" y2="89333"/>
                        <a14:foregroundMark x1="39556" y1="90667" x2="39556" y2="90667"/>
                        <a14:foregroundMark x1="36444" y1="88889" x2="36444" y2="88889"/>
                        <a14:foregroundMark x1="34667" y1="87111" x2="34667" y2="87111"/>
                        <a14:foregroundMark x1="33333" y1="84444" x2="37333" y2="87556"/>
                        <a14:foregroundMark x1="42667" y1="89778" x2="45778" y2="89778"/>
                        <a14:foregroundMark x1="47111" y1="90667" x2="47111" y2="90667"/>
                        <a14:foregroundMark x1="47556" y1="90667" x2="47556" y2="90667"/>
                        <a14:foregroundMark x1="36444" y1="87556" x2="31111" y2="87556"/>
                        <a14:foregroundMark x1="25333" y1="83556" x2="25333" y2="83556"/>
                        <a14:foregroundMark x1="24000" y1="80889" x2="24000" y2="80889"/>
                        <a14:foregroundMark x1="22667" y1="76889" x2="22667" y2="76889"/>
                        <a14:foregroundMark x1="19556" y1="72889" x2="19556" y2="72889"/>
                        <a14:foregroundMark x1="17778" y1="71111" x2="16444" y2="68889"/>
                        <a14:foregroundMark x1="16000" y1="68444" x2="14222" y2="66667"/>
                        <a14:foregroundMark x1="12000" y1="62222" x2="12000" y2="62222"/>
                        <a14:foregroundMark x1="10222" y1="60444" x2="9778" y2="59111"/>
                        <a14:foregroundMark x1="9333" y1="57778" x2="9333" y2="57778"/>
                        <a14:foregroundMark x1="10222" y1="62667" x2="10222" y2="62667"/>
                        <a14:foregroundMark x1="13333" y1="68889" x2="13333" y2="68889"/>
                        <a14:foregroundMark x1="14667" y1="72000" x2="14667" y2="72000"/>
                        <a14:foregroundMark x1="16889" y1="76000" x2="16889" y2="76000"/>
                        <a14:foregroundMark x1="18222" y1="78222" x2="18222" y2="78222"/>
                        <a14:foregroundMark x1="20000" y1="79556" x2="20000" y2="79556"/>
                        <a14:foregroundMark x1="48000" y1="49333" x2="48000" y2="49333"/>
                        <a14:foregroundMark x1="47556" y1="49333" x2="45333" y2="57333"/>
                        <a14:foregroundMark x1="44889" y1="57333" x2="44889" y2="57333"/>
                        <a14:foregroundMark x1="43111" y1="55111" x2="43111" y2="55111"/>
                        <a14:foregroundMark x1="41778" y1="52889" x2="41333" y2="49778"/>
                        <a14:foregroundMark x1="40889" y1="49778" x2="40000" y2="47556"/>
                        <a14:foregroundMark x1="39111" y1="45333" x2="39111" y2="45333"/>
                        <a14:foregroundMark x1="36889" y1="34667" x2="36889" y2="34667"/>
                        <a14:foregroundMark x1="42667" y1="22667" x2="42667" y2="22667"/>
                        <a14:foregroundMark x1="44889" y1="16000" x2="44889" y2="16000"/>
                        <a14:foregroundMark x1="62667" y1="61778" x2="62667" y2="61778"/>
                        <a14:foregroundMark x1="62222" y1="60000" x2="62222" y2="60000"/>
                        <a14:foregroundMark x1="60444" y1="57333" x2="60000" y2="55556"/>
                        <a14:foregroundMark x1="60000" y1="53778" x2="60000" y2="53778"/>
                        <a14:foregroundMark x1="60000" y1="52000" x2="60000" y2="52000"/>
                        <a14:foregroundMark x1="47111" y1="36889" x2="47111" y2="36889"/>
                        <a14:foregroundMark x1="45778" y1="33333" x2="45778" y2="33333"/>
                        <a14:foregroundMark x1="45333" y1="32444" x2="45333" y2="32444"/>
                        <a14:foregroundMark x1="45333" y1="32000" x2="45333" y2="32000"/>
                        <a14:foregroundMark x1="47556" y1="32000" x2="47556" y2="32000"/>
                        <a14:foregroundMark x1="51556" y1="32000" x2="54222" y2="32444"/>
                        <a14:foregroundMark x1="55556" y1="32889" x2="55556" y2="32889"/>
                        <a14:foregroundMark x1="41333" y1="64000" x2="41333" y2="64000"/>
                        <a14:foregroundMark x1="38667" y1="18222" x2="38667" y2="18222"/>
                        <a14:foregroundMark x1="35556" y1="18667" x2="35556" y2="18667"/>
                        <a14:foregroundMark x1="48000" y1="20444" x2="48000" y2="20444"/>
                        <a14:foregroundMark x1="47556" y1="20000" x2="47556" y2="20000"/>
                        <a14:foregroundMark x1="52000" y1="14222" x2="52000" y2="14222"/>
                        <a14:foregroundMark x1="49778" y1="13333" x2="49778" y2="13333"/>
                        <a14:foregroundMark x1="48000" y1="12000" x2="48000" y2="12000"/>
                        <a14:foregroundMark x1="48000" y1="12000" x2="48000" y2="12000"/>
                        <a14:foregroundMark x1="53778" y1="20444" x2="53778" y2="20444"/>
                        <a14:foregroundMark x1="53778" y1="21778" x2="51556" y2="17778"/>
                        <a14:foregroundMark x1="49778" y1="15111" x2="49778" y2="15111"/>
                        <a14:foregroundMark x1="47111" y1="12000" x2="47111" y2="12000"/>
                        <a14:foregroundMark x1="38667" y1="68000" x2="38667" y2="68000"/>
                        <a14:foregroundMark x1="34222" y1="68000" x2="34222" y2="68000"/>
                        <a14:foregroundMark x1="53778" y1="14222" x2="53778" y2="14222"/>
                        <a14:foregroundMark x1="52444" y1="11556" x2="52444" y2="11556"/>
                        <a14:foregroundMark x1="49778" y1="10222" x2="49778" y2="10222"/>
                        <a14:foregroundMark x1="60889" y1="35111" x2="60889" y2="35111"/>
                        <a14:foregroundMark x1="57778" y1="26667" x2="56000" y2="26667"/>
                        <a14:foregroundMark x1="51556" y1="25778" x2="51556" y2="25778"/>
                        <a14:foregroundMark x1="45778" y1="22667" x2="40000" y2="22667"/>
                        <a14:foregroundMark x1="20444" y1="22667" x2="20444" y2="22667"/>
                        <a14:foregroundMark x1="28444" y1="23556" x2="28444" y2="23556"/>
                        <a14:foregroundMark x1="28444" y1="20889" x2="28444" y2="20889"/>
                        <a14:foregroundMark x1="29333" y1="19556" x2="29333" y2="19556"/>
                        <a14:foregroundMark x1="31111" y1="19556" x2="36444" y2="19556"/>
                        <a14:foregroundMark x1="37778" y1="20444" x2="37778" y2="20444"/>
                        <a14:foregroundMark x1="45778" y1="18667" x2="47556" y2="18667"/>
                        <a14:foregroundMark x1="54667" y1="18667" x2="54667" y2="18667"/>
                        <a14:foregroundMark x1="70667" y1="28000" x2="70667" y2="28000"/>
                        <a14:foregroundMark x1="70667" y1="28000" x2="70667" y2="28000"/>
                        <a14:foregroundMark x1="75111" y1="36444" x2="78667" y2="41778"/>
                        <a14:foregroundMark x1="75556" y1="37333" x2="75556" y2="37333"/>
                        <a14:foregroundMark x1="70222" y1="34222" x2="70222" y2="34222"/>
                        <a14:foregroundMark x1="68889" y1="32889" x2="65778" y2="31111"/>
                        <a14:foregroundMark x1="55556" y1="26667" x2="55556" y2="26667"/>
                        <a14:foregroundMark x1="53778" y1="16000" x2="62222" y2="24444"/>
                        <a14:foregroundMark x1="67111" y1="45333" x2="67111" y2="45333"/>
                        <a14:foregroundMark x1="59556" y1="52889" x2="59556" y2="52889"/>
                        <a14:foregroundMark x1="56000" y1="51556" x2="56000" y2="51556"/>
                        <a14:foregroundMark x1="56000" y1="54222" x2="56000" y2="54222"/>
                        <a14:foregroundMark x1="56000" y1="54222" x2="56000" y2="54222"/>
                        <a14:foregroundMark x1="40889" y1="59111" x2="40889" y2="59111"/>
                        <a14:foregroundMark x1="36444" y1="52889" x2="36444" y2="52889"/>
                        <a14:foregroundMark x1="36889" y1="38667" x2="36889" y2="38667"/>
                        <a14:foregroundMark x1="35556" y1="43111" x2="35556" y2="43111"/>
                        <a14:foregroundMark x1="40000" y1="42667" x2="45333" y2="43111"/>
                        <a14:foregroundMark x1="47111" y1="43111" x2="47111" y2="43111"/>
                        <a14:foregroundMark x1="49333" y1="40889" x2="64000" y2="32889"/>
                        <a14:foregroundMark x1="72000" y1="28000" x2="72000" y2="28000"/>
                        <a14:foregroundMark x1="68444" y1="23556" x2="65778" y2="26222"/>
                        <a14:foregroundMark x1="63556" y1="28889" x2="63556" y2="28889"/>
                        <a14:foregroundMark x1="63556" y1="28889" x2="63556" y2="28889"/>
                        <a14:foregroundMark x1="79556" y1="48000" x2="79556" y2="48000"/>
                        <a14:foregroundMark x1="75556" y1="37333" x2="75556" y2="37333"/>
                        <a14:foregroundMark x1="80444" y1="34222" x2="80444" y2="34222"/>
                        <a14:foregroundMark x1="80889" y1="34667" x2="82667" y2="37333"/>
                        <a14:foregroundMark x1="85333" y1="41778" x2="85333" y2="41778"/>
                        <a14:foregroundMark x1="88000" y1="73778" x2="88000" y2="73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592" y="748903"/>
            <a:ext cx="867519" cy="867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3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252" y="1753849"/>
            <a:ext cx="6890234" cy="2051472"/>
          </a:xfrm>
        </p:spPr>
        <p:txBody>
          <a:bodyPr>
            <a:noAutofit/>
          </a:bodyPr>
          <a:lstStyle/>
          <a:p>
            <a:r>
              <a:rPr lang="th-TH" sz="4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เกษตรกร</a:t>
            </a:r>
            <a:r>
              <a:rPr lang="th-TH" sz="4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ปราดเปรื่อง</a:t>
            </a:r>
            <a:br>
              <a:rPr lang="th-TH" sz="4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4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en-US" sz="4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Smart Farmer</a:t>
            </a:r>
            <a:r>
              <a:rPr lang="th-TH" sz="4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en-US" sz="48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4726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6">
            <a:extLst>
              <a:ext uri="{FF2B5EF4-FFF2-40B4-BE49-F238E27FC236}">
                <a16:creationId xmlns:a16="http://schemas.microsoft.com/office/drawing/2014/main" xmlns="" id="{C368D871-9D6F-431B-BB4B-341E171FE132}"/>
              </a:ext>
            </a:extLst>
          </p:cNvPr>
          <p:cNvSpPr/>
          <p:nvPr/>
        </p:nvSpPr>
        <p:spPr>
          <a:xfrm>
            <a:off x="10169" y="273141"/>
            <a:ext cx="9115865" cy="621133"/>
          </a:xfrm>
          <a:prstGeom prst="rect">
            <a:avLst/>
          </a:prstGeom>
          <a:solidFill>
            <a:srgbClr val="CCFF99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en-US" sz="4062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4062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 </a:t>
            </a:r>
            <a:r>
              <a:rPr lang="en-US" sz="4062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Smart Farmer</a:t>
            </a:r>
            <a:endParaRPr lang="th-TH" sz="4062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5751211" y="1157746"/>
            <a:ext cx="2689403" cy="574350"/>
          </a:xfrm>
          <a:prstGeom prst="roundRect">
            <a:avLst/>
          </a:prstGeom>
          <a:solidFill>
            <a:srgbClr val="759E00"/>
          </a:solidFill>
          <a:ln>
            <a:solidFill>
              <a:srgbClr val="0033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58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คุณสมบัติ </a:t>
            </a:r>
            <a:r>
              <a:rPr lang="en-US" sz="258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Smart Farmer</a:t>
            </a:r>
          </a:p>
        </p:txBody>
      </p:sp>
      <p:grpSp>
        <p:nvGrpSpPr>
          <p:cNvPr id="3" name="กลุ่ม 32"/>
          <p:cNvGrpSpPr/>
          <p:nvPr/>
        </p:nvGrpSpPr>
        <p:grpSpPr>
          <a:xfrm>
            <a:off x="2227100" y="2695774"/>
            <a:ext cx="2864298" cy="2351865"/>
            <a:chOff x="2971798" y="2572946"/>
            <a:chExt cx="3133165" cy="2709623"/>
          </a:xfrm>
        </p:grpSpPr>
        <p:sp>
          <p:nvSpPr>
            <p:cNvPr id="24" name="สี่เหลี่ยมผืนผ้า 23"/>
            <p:cNvSpPr/>
            <p:nvPr/>
          </p:nvSpPr>
          <p:spPr>
            <a:xfrm>
              <a:off x="2971798" y="2572946"/>
              <a:ext cx="3132000" cy="87345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323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SMART FARMER</a:t>
              </a:r>
            </a:p>
          </p:txBody>
        </p:sp>
        <p:sp>
          <p:nvSpPr>
            <p:cNvPr id="25" name="สี่เหลี่ยมผืนผ้า 24"/>
            <p:cNvSpPr/>
            <p:nvPr/>
          </p:nvSpPr>
          <p:spPr>
            <a:xfrm>
              <a:off x="2971799" y="3469692"/>
              <a:ext cx="3133164" cy="1812877"/>
            </a:xfrm>
            <a:prstGeom prst="rect">
              <a:avLst/>
            </a:prstGeom>
            <a:solidFill>
              <a:srgbClr val="FFE600"/>
            </a:solidFill>
            <a:ln>
              <a:solidFill>
                <a:srgbClr val="7030A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22041" indent="-422041">
                <a:buFont typeface="Wingdings" panose="05000000000000000000" pitchFamily="2" charset="2"/>
                <a:buChar char="Ø"/>
              </a:pPr>
              <a:r>
                <a:rPr lang="th-TH" sz="2954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แพร่ 1</a:t>
              </a:r>
              <a:r>
                <a:rPr lang="en-US" sz="2954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,</a:t>
              </a:r>
              <a:r>
                <a:rPr lang="th-TH" sz="2954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504 ราย</a:t>
              </a:r>
            </a:p>
          </p:txBody>
        </p:sp>
      </p:grpSp>
      <p:graphicFrame>
        <p:nvGraphicFramePr>
          <p:cNvPr id="2" name="ไดอะแกรม 1"/>
          <p:cNvGraphicFramePr/>
          <p:nvPr>
            <p:extLst/>
          </p:nvPr>
        </p:nvGraphicFramePr>
        <p:xfrm>
          <a:off x="4334240" y="1613475"/>
          <a:ext cx="4584338" cy="5001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กล่องข้อความ 3"/>
          <p:cNvSpPr txBox="1"/>
          <p:nvPr/>
        </p:nvSpPr>
        <p:spPr>
          <a:xfrm>
            <a:off x="4526720" y="1893702"/>
            <a:ext cx="387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</a:p>
        </p:txBody>
      </p:sp>
      <p:sp>
        <p:nvSpPr>
          <p:cNvPr id="21" name="กล่องข้อความ 20"/>
          <p:cNvSpPr txBox="1"/>
          <p:nvPr/>
        </p:nvSpPr>
        <p:spPr>
          <a:xfrm>
            <a:off x="4954899" y="2664871"/>
            <a:ext cx="387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</a:p>
        </p:txBody>
      </p:sp>
      <p:sp>
        <p:nvSpPr>
          <p:cNvPr id="22" name="กล่องข้อความ 21"/>
          <p:cNvSpPr txBox="1"/>
          <p:nvPr/>
        </p:nvSpPr>
        <p:spPr>
          <a:xfrm>
            <a:off x="5170251" y="3436024"/>
            <a:ext cx="387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</a:p>
        </p:txBody>
      </p:sp>
      <p:sp>
        <p:nvSpPr>
          <p:cNvPr id="23" name="กล่องข้อความ 22"/>
          <p:cNvSpPr txBox="1"/>
          <p:nvPr/>
        </p:nvSpPr>
        <p:spPr>
          <a:xfrm>
            <a:off x="5149911" y="4349568"/>
            <a:ext cx="387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</a:p>
        </p:txBody>
      </p:sp>
      <p:sp>
        <p:nvSpPr>
          <p:cNvPr id="29" name="กล่องข้อความ 28"/>
          <p:cNvSpPr txBox="1"/>
          <p:nvPr/>
        </p:nvSpPr>
        <p:spPr>
          <a:xfrm>
            <a:off x="4961955" y="5148578"/>
            <a:ext cx="387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</a:p>
        </p:txBody>
      </p:sp>
      <p:sp>
        <p:nvSpPr>
          <p:cNvPr id="30" name="กล่องข้อความ 29"/>
          <p:cNvSpPr txBox="1"/>
          <p:nvPr/>
        </p:nvSpPr>
        <p:spPr>
          <a:xfrm>
            <a:off x="4516551" y="5825553"/>
            <a:ext cx="387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0" r="23800"/>
          <a:stretch/>
        </p:blipFill>
        <p:spPr>
          <a:xfrm>
            <a:off x="3044446" y="1084235"/>
            <a:ext cx="1281667" cy="15865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7" name="กลุ่ม 31"/>
          <p:cNvGrpSpPr/>
          <p:nvPr/>
        </p:nvGrpSpPr>
        <p:grpSpPr>
          <a:xfrm rot="21077343">
            <a:off x="251005" y="2039895"/>
            <a:ext cx="1570938" cy="1823042"/>
            <a:chOff x="301745" y="1102660"/>
            <a:chExt cx="2303834" cy="2277326"/>
          </a:xfrm>
        </p:grpSpPr>
        <p:pic>
          <p:nvPicPr>
            <p:cNvPr id="1032" name="Picture 8" descr="รูปภาพที่เกี่ยวข้อง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20" r="12388" b="31725"/>
            <a:stretch/>
          </p:blipFill>
          <p:spPr bwMode="auto">
            <a:xfrm>
              <a:off x="363071" y="1102660"/>
              <a:ext cx="2218764" cy="16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รูปภาพ 8"/>
            <p:cNvPicPr>
              <a:picLocks noChangeAspect="1"/>
            </p:cNvPicPr>
            <p:nvPr/>
          </p:nvPicPr>
          <p:blipFill rotWithShape="1">
            <a:blip r:embed="rId9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319" r="53843"/>
            <a:stretch/>
          </p:blipFill>
          <p:spPr>
            <a:xfrm>
              <a:off x="301745" y="2291251"/>
              <a:ext cx="1019475" cy="958735"/>
            </a:xfrm>
            <a:prstGeom prst="rect">
              <a:avLst/>
            </a:prstGeom>
          </p:spPr>
        </p:pic>
        <p:pic>
          <p:nvPicPr>
            <p:cNvPr id="8" name="รูปภาพ 7"/>
            <p:cNvPicPr>
              <a:picLocks noChangeAspect="1"/>
            </p:cNvPicPr>
            <p:nvPr/>
          </p:nvPicPr>
          <p:blipFill rotWithShape="1"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53" t="5314" r="10590" b="10390"/>
            <a:stretch/>
          </p:blipFill>
          <p:spPr>
            <a:xfrm rot="21440469">
              <a:off x="1108174" y="1724958"/>
              <a:ext cx="1497405" cy="1655028"/>
            </a:xfrm>
            <a:prstGeom prst="rect">
              <a:avLst/>
            </a:prstGeom>
          </p:spPr>
        </p:pic>
      </p:grpSp>
      <p:pic>
        <p:nvPicPr>
          <p:cNvPr id="5" name="รูปภาพ 4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EBFFFF"/>
              </a:clrFrom>
              <a:clrTo>
                <a:srgbClr val="EB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7352">
            <a:off x="207114" y="1849216"/>
            <a:ext cx="1668981" cy="2397819"/>
          </a:xfrm>
          <a:prstGeom prst="rect">
            <a:avLst/>
          </a:prstGeom>
        </p:spPr>
      </p:pic>
      <p:sp>
        <p:nvSpPr>
          <p:cNvPr id="20" name="ตัวยึดหมายเลขภาพนิ่ง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6840-6791-4E1F-87B2-021BC092B8B7}" type="slidenum">
              <a:rPr lang="th-TH" smtClean="0"/>
              <a:pPr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2165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57251"/>
            <a:ext cx="9144001" cy="514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96115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Smart Farmer </a:t>
            </a:r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ในพื้นที่แปลงใหญ่ ปี 2559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182707" y="1538240"/>
          <a:ext cx="8794175" cy="424867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39982"/>
                <a:gridCol w="3044537"/>
                <a:gridCol w="1714500"/>
                <a:gridCol w="1735282"/>
                <a:gridCol w="1059874"/>
              </a:tblGrid>
              <a:tr h="550049">
                <a:tc rowSpan="2">
                  <a:txBody>
                    <a:bodyPr/>
                    <a:lstStyle/>
                    <a:p>
                      <a:pPr algn="ctr"/>
                      <a:r>
                        <a:rPr lang="th-TH" sz="2700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อำเภอ</a:t>
                      </a:r>
                      <a:endParaRPr lang="th-TH" sz="2700" b="1" baseline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700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แปลงใหญ่</a:t>
                      </a:r>
                      <a:endParaRPr lang="th-TH" sz="2700" b="1" baseline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2700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เกษตรกร (ราย)</a:t>
                      </a:r>
                      <a:endParaRPr lang="th-TH" sz="2700" b="1" baseline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th-TH" b="1">
                        <a:latin typeface="Layiji MaHaNiYom V1.41 OT" panose="02000000000000000000" pitchFamily="50" charset="0"/>
                        <a:cs typeface="Layiji MaHaNiYom V1.41 OT" panose="02000000000000000000" pitchFamily="50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b="1" dirty="0">
                        <a:latin typeface="Layiji MaHaNiYom V1.41 OT" panose="02000000000000000000" pitchFamily="50" charset="0"/>
                        <a:cs typeface="Layiji MaHaNiYom V1.41 OT" panose="02000000000000000000" pitchFamily="50" charset="0"/>
                      </a:endParaRPr>
                    </a:p>
                  </a:txBody>
                  <a:tcPr/>
                </a:tc>
              </a:tr>
              <a:tr h="1018374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Developing</a:t>
                      </a:r>
                    </a:p>
                    <a:p>
                      <a:pPr algn="ctr"/>
                      <a:r>
                        <a:rPr lang="en-US" sz="2700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Smart Farmer</a:t>
                      </a:r>
                      <a:endParaRPr lang="th-TH" sz="2700" b="1" baseline="0" dirty="0">
                        <a:solidFill>
                          <a:schemeClr val="bg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Existing</a:t>
                      </a:r>
                    </a:p>
                    <a:p>
                      <a:pPr algn="ctr"/>
                      <a:r>
                        <a:rPr lang="en-US" sz="2700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Smart Farmer</a:t>
                      </a:r>
                      <a:endParaRPr lang="th-TH" sz="2700" b="1" baseline="0" dirty="0">
                        <a:solidFill>
                          <a:schemeClr val="bg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700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รวม</a:t>
                      </a:r>
                      <a:endParaRPr lang="th-TH" sz="2700" b="1" baseline="0" dirty="0">
                        <a:solidFill>
                          <a:schemeClr val="bg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</a:tr>
              <a:tr h="550049">
                <a:tc>
                  <a:txBody>
                    <a:bodyPr/>
                    <a:lstStyle/>
                    <a:p>
                      <a:r>
                        <a:rPr lang="th-TH" sz="2400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เมืองแพร่</a:t>
                      </a:r>
                      <a:endParaRPr lang="th-TH" sz="2400" b="1" baseline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h-TH" sz="2400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แปลงใหญ่ต้นแบบข้าว</a:t>
                      </a:r>
                      <a:endParaRPr lang="th-TH" sz="2400" b="1" baseline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34</a:t>
                      </a:r>
                      <a:endParaRPr lang="th-TH" sz="2400" b="1" baseline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81</a:t>
                      </a:r>
                      <a:endParaRPr lang="th-TH" sz="2400" b="1" baseline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115</a:t>
                      </a:r>
                      <a:endParaRPr lang="th-TH" sz="2400" b="1" baseline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</a:tr>
              <a:tr h="550049">
                <a:tc>
                  <a:txBody>
                    <a:bodyPr/>
                    <a:lstStyle/>
                    <a:p>
                      <a:r>
                        <a:rPr lang="th-TH" sz="2400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สูงเม่น</a:t>
                      </a:r>
                      <a:endParaRPr lang="th-TH" sz="2400" b="1" baseline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h-TH" sz="2400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แปลงใหญ่เกษตรสมัยใหม่ข้าว</a:t>
                      </a:r>
                      <a:endParaRPr lang="th-TH" sz="2400" b="1" baseline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91</a:t>
                      </a:r>
                      <a:endParaRPr lang="th-TH" sz="2400" b="1" baseline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81</a:t>
                      </a:r>
                      <a:endParaRPr lang="th-TH" sz="2400" b="1" baseline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172</a:t>
                      </a:r>
                      <a:endParaRPr lang="th-TH" sz="2400" b="1" baseline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</a:tr>
              <a:tr h="550049">
                <a:tc>
                  <a:txBody>
                    <a:bodyPr/>
                    <a:lstStyle/>
                    <a:p>
                      <a:r>
                        <a:rPr lang="th-TH" sz="2400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สอง</a:t>
                      </a:r>
                      <a:endParaRPr lang="th-TH" sz="2400" b="1" baseline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h-TH" sz="2400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แปลงใหญ่ข้าว</a:t>
                      </a:r>
                      <a:endParaRPr lang="th-TH" sz="2400" b="1" baseline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39</a:t>
                      </a:r>
                      <a:endParaRPr lang="th-TH" sz="2400" b="1" baseline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81</a:t>
                      </a:r>
                      <a:endParaRPr lang="th-TH" sz="2400" b="1" baseline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120</a:t>
                      </a:r>
                      <a:endParaRPr lang="th-TH" sz="2400" b="1" baseline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</a:tr>
              <a:tr h="550049">
                <a:tc>
                  <a:txBody>
                    <a:bodyPr/>
                    <a:lstStyle/>
                    <a:p>
                      <a:r>
                        <a:rPr lang="th-TH" sz="2400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ร้องกวาง</a:t>
                      </a:r>
                      <a:endParaRPr lang="th-TH" sz="2400" b="1" baseline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h-TH" sz="2400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แปลงใหญ่ข้าวโพดเลี้ยงสัตว์</a:t>
                      </a:r>
                      <a:endParaRPr lang="th-TH" sz="2400" b="1" baseline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106</a:t>
                      </a:r>
                      <a:endParaRPr lang="th-TH" sz="2400" b="1" baseline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80</a:t>
                      </a:r>
                      <a:endParaRPr lang="th-TH" sz="2400" b="1" baseline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186</a:t>
                      </a:r>
                      <a:endParaRPr lang="th-TH" sz="2400" b="1" baseline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</a:tr>
              <a:tr h="480060">
                <a:tc gridSpan="2">
                  <a:txBody>
                    <a:bodyPr/>
                    <a:lstStyle/>
                    <a:p>
                      <a:pPr algn="ctr"/>
                      <a:r>
                        <a:rPr lang="th-TH" sz="2700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รวม</a:t>
                      </a:r>
                      <a:endParaRPr lang="th-TH" sz="2700" b="1" baseline="0" dirty="0">
                        <a:solidFill>
                          <a:srgbClr val="00B0F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th-TH" sz="3600" b="1" dirty="0">
                        <a:latin typeface="Layiji MaHaNiYom V1.41 OT" panose="02000000000000000000" pitchFamily="50" charset="0"/>
                        <a:cs typeface="Layiji MaHaNiYom V1.41 OT" panose="020000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700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270</a:t>
                      </a:r>
                      <a:endParaRPr lang="th-TH" sz="2700" b="1" baseline="0" dirty="0">
                        <a:solidFill>
                          <a:srgbClr val="00B0F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700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323</a:t>
                      </a:r>
                      <a:endParaRPr lang="th-TH" sz="2700" b="1" baseline="0" dirty="0">
                        <a:solidFill>
                          <a:srgbClr val="00B0F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700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593</a:t>
                      </a:r>
                      <a:endParaRPr lang="th-TH" sz="2700" b="1" baseline="0" dirty="0">
                        <a:solidFill>
                          <a:srgbClr val="00B0F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497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57251"/>
            <a:ext cx="9144001" cy="514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96115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Smart Farmer </a:t>
            </a:r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ในพื้นที่แปลงใหญ่ ปี 2560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173182" y="1571626"/>
          <a:ext cx="8794175" cy="427541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39982"/>
                <a:gridCol w="3044537"/>
                <a:gridCol w="1714500"/>
                <a:gridCol w="1735282"/>
                <a:gridCol w="1059874"/>
              </a:tblGrid>
              <a:tr h="498300"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อำเภอ</a:t>
                      </a:r>
                      <a:endParaRPr lang="th-TH" sz="2400" b="1" baseline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แปลงใหญ่</a:t>
                      </a:r>
                      <a:endParaRPr lang="th-TH" sz="2400" b="1" baseline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2400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เกษตรกร (ราย)</a:t>
                      </a:r>
                      <a:endParaRPr lang="th-TH" sz="2400" b="1" baseline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th-TH" b="1">
                        <a:latin typeface="Layiji MaHaNiYom V1.41 OT" panose="02000000000000000000" pitchFamily="50" charset="0"/>
                        <a:cs typeface="Layiji MaHaNiYom V1.41 OT" panose="02000000000000000000" pitchFamily="50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b="1" dirty="0">
                        <a:latin typeface="Layiji MaHaNiYom V1.41 OT" panose="02000000000000000000" pitchFamily="50" charset="0"/>
                        <a:cs typeface="Layiji MaHaNiYom V1.41 OT" panose="02000000000000000000" pitchFamily="50" charset="0"/>
                      </a:endParaRPr>
                    </a:p>
                  </a:txBody>
                  <a:tcPr/>
                </a:tc>
              </a:tr>
              <a:tr h="1118686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Developing</a:t>
                      </a:r>
                    </a:p>
                    <a:p>
                      <a:pPr algn="ctr"/>
                      <a:r>
                        <a:rPr lang="en-US" sz="2400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Smart Farmer</a:t>
                      </a:r>
                      <a:endParaRPr lang="th-TH" sz="2400" b="1" baseline="0" dirty="0">
                        <a:solidFill>
                          <a:schemeClr val="bg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Existing</a:t>
                      </a:r>
                    </a:p>
                    <a:p>
                      <a:pPr algn="ctr"/>
                      <a:r>
                        <a:rPr lang="en-US" sz="2400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Smart Farmer</a:t>
                      </a:r>
                      <a:endParaRPr lang="th-TH" sz="2400" b="1" baseline="0" dirty="0">
                        <a:solidFill>
                          <a:schemeClr val="bg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รวม</a:t>
                      </a:r>
                      <a:endParaRPr lang="th-TH" sz="2400" b="1" baseline="0" dirty="0">
                        <a:solidFill>
                          <a:schemeClr val="bg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</a:tr>
              <a:tr h="531686">
                <a:tc>
                  <a:txBody>
                    <a:bodyPr/>
                    <a:lstStyle/>
                    <a:p>
                      <a:r>
                        <a:rPr lang="th-TH" sz="2100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หนองม่วงไข่</a:t>
                      </a:r>
                      <a:endParaRPr lang="th-TH" sz="2100" b="1" baseline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h-TH" sz="2100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แปลงใหญ่พริก</a:t>
                      </a:r>
                      <a:endParaRPr lang="th-TH" sz="2100" b="1" baseline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100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15</a:t>
                      </a:r>
                      <a:endParaRPr lang="th-TH" sz="2100" b="1" baseline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100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35</a:t>
                      </a:r>
                      <a:endParaRPr lang="th-TH" sz="2100" b="1" baseline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100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50</a:t>
                      </a:r>
                      <a:endParaRPr lang="th-TH" sz="2100" b="1" baseline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</a:tr>
              <a:tr h="531686">
                <a:tc>
                  <a:txBody>
                    <a:bodyPr/>
                    <a:lstStyle/>
                    <a:p>
                      <a:r>
                        <a:rPr lang="th-TH" sz="2100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หนองม่วงไข่</a:t>
                      </a:r>
                      <a:endParaRPr lang="th-TH" sz="2100" b="1" baseline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h-TH" sz="2100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แปลงใหญ่ข้าวโพดเลี้ยงสัตว์</a:t>
                      </a:r>
                      <a:endParaRPr lang="th-TH" sz="2100" b="1" baseline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100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47</a:t>
                      </a:r>
                      <a:endParaRPr lang="th-TH" sz="2100" b="1" baseline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100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53</a:t>
                      </a:r>
                      <a:endParaRPr lang="th-TH" sz="2100" b="1" baseline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100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100</a:t>
                      </a:r>
                      <a:endParaRPr lang="th-TH" sz="2100" b="1" baseline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</a:tr>
              <a:tr h="531686">
                <a:tc>
                  <a:txBody>
                    <a:bodyPr/>
                    <a:lstStyle/>
                    <a:p>
                      <a:r>
                        <a:rPr lang="th-TH" sz="2100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วังชิ้น</a:t>
                      </a:r>
                      <a:endParaRPr lang="th-TH" sz="2100" b="1" baseline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h-TH" sz="2100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แปลงใหญ่ส้มเขียวหวาน</a:t>
                      </a:r>
                      <a:endParaRPr lang="th-TH" sz="2100" b="1" baseline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100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18</a:t>
                      </a:r>
                      <a:endParaRPr lang="th-TH" sz="2100" b="1" baseline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100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32</a:t>
                      </a:r>
                      <a:endParaRPr lang="th-TH" sz="2100" b="1" baseline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100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50</a:t>
                      </a:r>
                      <a:endParaRPr lang="th-TH" sz="2100" b="1" baseline="0" dirty="0" smtClean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</a:tr>
              <a:tr h="531686">
                <a:tc>
                  <a:txBody>
                    <a:bodyPr/>
                    <a:lstStyle/>
                    <a:p>
                      <a:r>
                        <a:rPr lang="th-TH" sz="2100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เมืองแพร่</a:t>
                      </a:r>
                      <a:endParaRPr lang="th-TH" sz="2100" b="1" baseline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h-TH" sz="2100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แปลงใหญ่ผึ้ง</a:t>
                      </a:r>
                      <a:endParaRPr lang="th-TH" sz="2100" b="1" baseline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100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16</a:t>
                      </a:r>
                      <a:endParaRPr lang="th-TH" sz="2100" b="1" baseline="0" dirty="0" smtClean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100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34</a:t>
                      </a:r>
                      <a:endParaRPr lang="th-TH" sz="2100" b="1" baseline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100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50</a:t>
                      </a:r>
                      <a:endParaRPr lang="th-TH" sz="2100" b="1" baseline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</a:tr>
              <a:tr h="531686">
                <a:tc gridSpan="2">
                  <a:txBody>
                    <a:bodyPr/>
                    <a:lstStyle/>
                    <a:p>
                      <a:pPr algn="ctr"/>
                      <a:r>
                        <a:rPr lang="th-TH" sz="2400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รวม</a:t>
                      </a:r>
                      <a:endParaRPr lang="th-TH" sz="2400" b="1" baseline="0" dirty="0">
                        <a:solidFill>
                          <a:srgbClr val="00B0F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th-TH" sz="3600" b="1" dirty="0">
                        <a:latin typeface="Layiji MaHaNiYom V1.41 OT" panose="02000000000000000000" pitchFamily="50" charset="0"/>
                        <a:cs typeface="Layiji MaHaNiYom V1.41 OT" panose="020000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96</a:t>
                      </a:r>
                      <a:endParaRPr lang="th-TH" sz="2400" b="1" baseline="0" dirty="0">
                        <a:solidFill>
                          <a:srgbClr val="00B0F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154</a:t>
                      </a:r>
                      <a:endParaRPr lang="th-TH" sz="2400" b="1" baseline="0" dirty="0">
                        <a:solidFill>
                          <a:srgbClr val="00B0F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250</a:t>
                      </a:r>
                      <a:endParaRPr lang="th-TH" sz="2400" b="1" baseline="0" dirty="0">
                        <a:solidFill>
                          <a:srgbClr val="00B0F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568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72738" y="366078"/>
            <a:ext cx="9071262" cy="1150993"/>
            <a:chOff x="1" y="0"/>
            <a:chExt cx="12191999" cy="124690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24" r="45048" b="12555"/>
            <a:stretch/>
          </p:blipFill>
          <p:spPr>
            <a:xfrm>
              <a:off x="1" y="0"/>
              <a:ext cx="1731818" cy="1246909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731818" y="318655"/>
              <a:ext cx="10460182" cy="60960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4062" b="1" i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ผลการดำเนินงาน ปีงบประมาณ 2560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2738" y="3150834"/>
            <a:ext cx="1485899" cy="1515474"/>
            <a:chOff x="4544291" y="2608118"/>
            <a:chExt cx="1981199" cy="1641763"/>
          </a:xfrm>
        </p:grpSpPr>
        <p:sp>
          <p:nvSpPr>
            <p:cNvPr id="4" name="Oval 3"/>
            <p:cNvSpPr/>
            <p:nvPr/>
          </p:nvSpPr>
          <p:spPr>
            <a:xfrm>
              <a:off x="4544291" y="2608118"/>
              <a:ext cx="1981199" cy="1641763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C000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585"/>
            </a:p>
          </p:txBody>
        </p:sp>
        <p:sp>
          <p:nvSpPr>
            <p:cNvPr id="3" name="Flowchart: Connector 2"/>
            <p:cNvSpPr/>
            <p:nvPr/>
          </p:nvSpPr>
          <p:spPr>
            <a:xfrm>
              <a:off x="4745180" y="2743199"/>
              <a:ext cx="1579420" cy="1371600"/>
            </a:xfrm>
            <a:prstGeom prst="flowChartConnector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2585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พัฒนา</a:t>
              </a:r>
              <a:r>
                <a:rPr lang="en-US" sz="2585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SF</a:t>
              </a:r>
              <a:endParaRPr lang="th-TH" sz="2585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7" name="Group 16"/>
          <p:cNvGrpSpPr/>
          <p:nvPr/>
        </p:nvGrpSpPr>
        <p:grpSpPr>
          <a:xfrm>
            <a:off x="2486271" y="1690009"/>
            <a:ext cx="3834246" cy="2212468"/>
            <a:chOff x="4544291" y="2608118"/>
            <a:chExt cx="4710545" cy="1641763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1" name="Oval 20"/>
            <p:cNvSpPr/>
            <p:nvPr/>
          </p:nvSpPr>
          <p:spPr>
            <a:xfrm>
              <a:off x="4544291" y="2608118"/>
              <a:ext cx="4710545" cy="1641763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3366FF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954"/>
            </a:p>
          </p:txBody>
        </p:sp>
        <p:sp>
          <p:nvSpPr>
            <p:cNvPr id="22" name="Flowchart: Connector 21"/>
            <p:cNvSpPr/>
            <p:nvPr/>
          </p:nvSpPr>
          <p:spPr>
            <a:xfrm>
              <a:off x="4745180" y="2743199"/>
              <a:ext cx="4204856" cy="1371600"/>
            </a:xfrm>
            <a:prstGeom prst="flowChartConnector">
              <a:avLst/>
            </a:prstGeom>
            <a:grpFill/>
            <a:ln>
              <a:solidFill>
                <a:srgbClr val="3366FF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2585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พัฒนาเกษตรกรผู้นำ ศูนย์เครือข่ายของ </a:t>
              </a:r>
              <a:r>
                <a:rPr lang="th-TH" sz="2585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ศพก.</a:t>
              </a:r>
              <a:r>
                <a:rPr lang="th-TH" sz="2585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ให้เป็น </a:t>
              </a:r>
              <a:r>
                <a:rPr lang="en-US" sz="2585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Smart Farmer 80 </a:t>
              </a:r>
              <a:r>
                <a:rPr lang="th-TH" sz="2585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ราย</a:t>
              </a:r>
            </a:p>
          </p:txBody>
        </p:sp>
      </p:grpSp>
      <p:grpSp>
        <p:nvGrpSpPr>
          <p:cNvPr id="8" name="Group 25"/>
          <p:cNvGrpSpPr/>
          <p:nvPr/>
        </p:nvGrpSpPr>
        <p:grpSpPr>
          <a:xfrm>
            <a:off x="6298627" y="3275524"/>
            <a:ext cx="2570442" cy="3160129"/>
            <a:chOff x="4544291" y="2608118"/>
            <a:chExt cx="4710545" cy="1641763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7" name="Oval 26"/>
            <p:cNvSpPr/>
            <p:nvPr/>
          </p:nvSpPr>
          <p:spPr>
            <a:xfrm>
              <a:off x="4544291" y="2608118"/>
              <a:ext cx="4710545" cy="1641763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92D050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215"/>
            </a:p>
          </p:txBody>
        </p:sp>
        <p:sp>
          <p:nvSpPr>
            <p:cNvPr id="28" name="Flowchart: Connector 27"/>
            <p:cNvSpPr/>
            <p:nvPr/>
          </p:nvSpPr>
          <p:spPr>
            <a:xfrm>
              <a:off x="4827583" y="2743199"/>
              <a:ext cx="4204856" cy="1371600"/>
            </a:xfrm>
            <a:prstGeom prst="flowChartConnector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92D050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1846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บูรณา</a:t>
              </a:r>
              <a:r>
                <a:rPr lang="th-TH" sz="1846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การร่วมกับ  การพัฒนาอาสาสมัครเกษตรหมู่บ้าน </a:t>
              </a:r>
            </a:p>
            <a:p>
              <a:pPr algn="ctr"/>
              <a:r>
                <a:rPr lang="th-TH" sz="1846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องค์กรเกษตรกร และวิสาหกิจชุมชน 1 ครั้ง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22" t="635" b="75238"/>
          <a:stretch/>
        </p:blipFill>
        <p:spPr>
          <a:xfrm rot="12063528">
            <a:off x="5347613" y="3986950"/>
            <a:ext cx="978889" cy="78963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22" t="635" b="75238"/>
          <a:stretch/>
        </p:blipFill>
        <p:spPr>
          <a:xfrm rot="14819879">
            <a:off x="1292115" y="4389411"/>
            <a:ext cx="1204786" cy="64157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5" t="-8522" r="33211" b="81763"/>
          <a:stretch/>
        </p:blipFill>
        <p:spPr>
          <a:xfrm rot="20010733">
            <a:off x="1384671" y="2527410"/>
            <a:ext cx="981198" cy="822586"/>
          </a:xfrm>
          <a:prstGeom prst="rect">
            <a:avLst/>
          </a:prstGeom>
        </p:spPr>
      </p:pic>
      <p:grpSp>
        <p:nvGrpSpPr>
          <p:cNvPr id="9" name="Group 30"/>
          <p:cNvGrpSpPr/>
          <p:nvPr/>
        </p:nvGrpSpPr>
        <p:grpSpPr>
          <a:xfrm>
            <a:off x="2364681" y="4192486"/>
            <a:ext cx="3111536" cy="1983155"/>
            <a:chOff x="4544291" y="2608118"/>
            <a:chExt cx="4710545" cy="1641763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32" name="Oval 31"/>
            <p:cNvSpPr/>
            <p:nvPr/>
          </p:nvSpPr>
          <p:spPr>
            <a:xfrm>
              <a:off x="4544291" y="2608118"/>
              <a:ext cx="4710545" cy="1641763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92D050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954"/>
            </a:p>
          </p:txBody>
        </p:sp>
        <p:sp>
          <p:nvSpPr>
            <p:cNvPr id="33" name="Flowchart: Connector 32"/>
            <p:cNvSpPr/>
            <p:nvPr/>
          </p:nvSpPr>
          <p:spPr>
            <a:xfrm>
              <a:off x="4745180" y="2743199"/>
              <a:ext cx="4204856" cy="1371600"/>
            </a:xfrm>
            <a:prstGeom prst="flowChartConnector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92D050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2215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ขยายผล </a:t>
              </a:r>
              <a:r>
                <a:rPr lang="en-US" sz="2215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Smart Farmer </a:t>
              </a:r>
              <a:r>
                <a:rPr lang="th-TH" sz="2215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ต้นแบบ </a:t>
              </a:r>
            </a:p>
            <a:p>
              <a:pPr algn="ctr"/>
              <a:r>
                <a:rPr lang="th-TH" sz="2215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ระดับจังหวัด 22 ราย</a:t>
              </a:r>
            </a:p>
          </p:txBody>
        </p:sp>
      </p:grpSp>
      <p:sp>
        <p:nvSpPr>
          <p:cNvPr id="24" name="ตัวยึดหมายเลขภาพนิ่ง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6840-6791-4E1F-87B2-021BC092B8B7}" type="slidenum">
              <a:rPr lang="th-TH" smtClean="0"/>
              <a:pPr/>
              <a:t>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9971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857252" y="1486928"/>
            <a:ext cx="3543300" cy="55399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0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พื้นที่ทั้งหมด 4,086,625 ไร่  </a:t>
            </a:r>
          </a:p>
        </p:txBody>
      </p:sp>
      <p:graphicFrame>
        <p:nvGraphicFramePr>
          <p:cNvPr id="2" name="แผนภูมิ 1"/>
          <p:cNvGraphicFramePr/>
          <p:nvPr>
            <p:extLst/>
          </p:nvPr>
        </p:nvGraphicFramePr>
        <p:xfrm>
          <a:off x="963500" y="1762600"/>
          <a:ext cx="4501166" cy="4146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กล่องข้อความ 3"/>
          <p:cNvSpPr txBox="1"/>
          <p:nvPr/>
        </p:nvSpPr>
        <p:spPr>
          <a:xfrm>
            <a:off x="4655128" y="1512409"/>
            <a:ext cx="3486150" cy="55399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0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ประชากร </a:t>
            </a:r>
            <a:r>
              <a:rPr lang="en-US" sz="30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164,884 </a:t>
            </a:r>
            <a:r>
              <a:rPr lang="th-TH" sz="30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ครัวเรือน</a:t>
            </a:r>
          </a:p>
        </p:txBody>
      </p:sp>
      <p:graphicFrame>
        <p:nvGraphicFramePr>
          <p:cNvPr id="3" name="แผนภูมิ 2"/>
          <p:cNvGraphicFramePr/>
          <p:nvPr>
            <p:extLst/>
          </p:nvPr>
        </p:nvGraphicFramePr>
        <p:xfrm>
          <a:off x="4870092" y="2780364"/>
          <a:ext cx="3187253" cy="2547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57250" y="857253"/>
            <a:ext cx="7429500" cy="507831"/>
          </a:xfrm>
          <a:prstGeom prst="rect">
            <a:avLst/>
          </a:prstGeom>
          <a:solidFill>
            <a:srgbClr val="008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700" b="1" dirty="0"/>
              <a:t>ข้อมูลด้านการเกษตรของจังหวัดแพร่</a:t>
            </a:r>
          </a:p>
        </p:txBody>
      </p:sp>
      <p:sp>
        <p:nvSpPr>
          <p:cNvPr id="11" name="คำบรรยายภาพแบบสี่เหลี่ยมมุมมน 10"/>
          <p:cNvSpPr/>
          <p:nvPr/>
        </p:nvSpPr>
        <p:spPr>
          <a:xfrm>
            <a:off x="2383436" y="2176900"/>
            <a:ext cx="2271692" cy="810491"/>
          </a:xfrm>
          <a:prstGeom prst="wedgeRoundRectCallout">
            <a:avLst>
              <a:gd name="adj1" fmla="val -17801"/>
              <a:gd name="adj2" fmla="val 114855"/>
              <a:gd name="adj3" fmla="val 16667"/>
            </a:avLst>
          </a:prstGeom>
          <a:solidFill>
            <a:srgbClr val="1402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พื้นที่การเกษตร </a:t>
            </a:r>
            <a:r>
              <a:rPr lang="th-TH" sz="18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1,135,997  </a:t>
            </a:r>
            <a:r>
              <a:rPr lang="th-TH" sz="18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ไร่ (</a:t>
            </a:r>
            <a:r>
              <a:rPr lang="en-US" sz="18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27.79%)</a:t>
            </a:r>
            <a:endParaRPr lang="th-TH" sz="18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2" name="คำบรรยายภาพแบบสี่เหลี่ยมมุมมน 11"/>
          <p:cNvSpPr/>
          <p:nvPr/>
        </p:nvSpPr>
        <p:spPr>
          <a:xfrm>
            <a:off x="5531370" y="2239243"/>
            <a:ext cx="2630689" cy="810491"/>
          </a:xfrm>
          <a:prstGeom prst="wedgeRoundRectCallout">
            <a:avLst>
              <a:gd name="adj1" fmla="val -7607"/>
              <a:gd name="adj2" fmla="val 90811"/>
              <a:gd name="adj3" fmla="val 16667"/>
            </a:avLst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ครัวเรือน</a:t>
            </a:r>
            <a:r>
              <a:rPr lang="th-TH" sz="18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เกษตรกร</a:t>
            </a:r>
            <a:r>
              <a:rPr lang="en-US" sz="18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18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71,859 ครัวเรือน</a:t>
            </a:r>
            <a:r>
              <a:rPr lang="th-TH" sz="18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en-US" sz="18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43.57%)</a:t>
            </a:r>
            <a:endParaRPr lang="th-TH" sz="18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2677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49115" y="1137287"/>
            <a:ext cx="6390751" cy="3615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>
                <a:solidFill>
                  <a:schemeClr val="accent3">
                    <a:lumMod val="75000"/>
                  </a:schemeClr>
                </a:solidFill>
                <a:latin typeface="Angsana New" panose="02020603050405020304" pitchFamily="18" charset="-34"/>
                <a:ea typeface="BatangChe" panose="02030609000101010101" pitchFamily="49" charset="-127"/>
                <a:cs typeface="Angsana New" panose="02020603050405020304" pitchFamily="18" charset="-34"/>
              </a:rPr>
              <a:t>แนวทางการดำเนินงานการพัฒนา </a:t>
            </a:r>
            <a:endParaRPr lang="en-US" sz="4800" b="1" dirty="0">
              <a:solidFill>
                <a:schemeClr val="accent3">
                  <a:lumMod val="75000"/>
                </a:schemeClr>
              </a:solidFill>
              <a:latin typeface="Angsana New" panose="02020603050405020304" pitchFamily="18" charset="-34"/>
              <a:ea typeface="BatangChe" panose="02030609000101010101" pitchFamily="49" charset="-127"/>
              <a:cs typeface="Angsana New" panose="02020603050405020304" pitchFamily="18" charset="-34"/>
            </a:endParaRPr>
          </a:p>
          <a:p>
            <a:pPr algn="ctr"/>
            <a:r>
              <a:rPr lang="en-US" sz="4800" b="1" dirty="0">
                <a:solidFill>
                  <a:schemeClr val="accent3">
                    <a:lumMod val="75000"/>
                  </a:schemeClr>
                </a:solidFill>
                <a:latin typeface="Angsana New" panose="02020603050405020304" pitchFamily="18" charset="-34"/>
                <a:ea typeface="BatangChe" panose="02030609000101010101" pitchFamily="49" charset="-127"/>
                <a:cs typeface="Angsana New" panose="02020603050405020304" pitchFamily="18" charset="-34"/>
              </a:rPr>
              <a:t>Smart Farmer </a:t>
            </a:r>
            <a:r>
              <a:rPr lang="th-TH" sz="4800" b="1" dirty="0" smtClean="0">
                <a:solidFill>
                  <a:schemeClr val="accent3">
                    <a:lumMod val="75000"/>
                  </a:schemeClr>
                </a:solidFill>
                <a:latin typeface="Angsana New" panose="02020603050405020304" pitchFamily="18" charset="-34"/>
                <a:ea typeface="BatangChe" panose="02030609000101010101" pitchFamily="49" charset="-127"/>
                <a:cs typeface="Angsana New" panose="02020603050405020304" pitchFamily="18" charset="-34"/>
              </a:rPr>
              <a:t>ปีงบประมาณ 2561</a:t>
            </a:r>
          </a:p>
          <a:p>
            <a:pPr marL="914400" indent="-914400">
              <a:buAutoNum type="arabicPeriod"/>
            </a:pPr>
            <a:r>
              <a:rPr lang="th-TH" sz="4431" b="1" dirty="0" smtClean="0">
                <a:solidFill>
                  <a:srgbClr val="0070C0"/>
                </a:solidFill>
                <a:latin typeface="Angsana New" panose="02020603050405020304" pitchFamily="18" charset="-34"/>
                <a:ea typeface="BatangChe" panose="02030609000101010101" pitchFamily="49" charset="-127"/>
                <a:cs typeface="Angsana New" panose="02020603050405020304" pitchFamily="18" charset="-34"/>
              </a:rPr>
              <a:t>เกษตรกรเป้าหมาย คือเกษตรกรกลุ่มส่งเสริมอาชีพการเกษตร</a:t>
            </a:r>
          </a:p>
          <a:p>
            <a:pPr marL="914400" indent="-914400">
              <a:buAutoNum type="arabicPeriod"/>
            </a:pPr>
            <a:r>
              <a:rPr lang="th-TH" sz="4431" b="1" dirty="0" smtClean="0">
                <a:solidFill>
                  <a:srgbClr val="0070C0"/>
                </a:solidFill>
                <a:latin typeface="Angsana New" panose="02020603050405020304" pitchFamily="18" charset="-34"/>
                <a:ea typeface="BatangChe" panose="02030609000101010101" pitchFamily="49" charset="-127"/>
                <a:cs typeface="Angsana New" panose="02020603050405020304" pitchFamily="18" charset="-34"/>
              </a:rPr>
              <a:t>เกษตรกรในพื้นที่แปลงใหญ่</a:t>
            </a:r>
            <a:endParaRPr lang="th-TH" sz="4431" b="1" dirty="0">
              <a:solidFill>
                <a:srgbClr val="0070C0"/>
              </a:solidFill>
              <a:latin typeface="Angsana New" panose="02020603050405020304" pitchFamily="18" charset="-34"/>
              <a:ea typeface="BatangChe" panose="02030609000101010101" pitchFamily="49" charset="-127"/>
              <a:cs typeface="Angsana New" panose="02020603050405020304" pitchFamily="18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0" r="23800"/>
          <a:stretch/>
        </p:blipFill>
        <p:spPr>
          <a:xfrm>
            <a:off x="6911908" y="4142229"/>
            <a:ext cx="1281667" cy="15865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276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99" b="26303"/>
          <a:stretch/>
        </p:blipFill>
        <p:spPr>
          <a:xfrm>
            <a:off x="1" y="263771"/>
            <a:ext cx="9279082" cy="120214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389937"/>
            <a:ext cx="9144000" cy="660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92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1. </a:t>
            </a:r>
            <a:r>
              <a:rPr lang="th-TH" sz="3692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กิจกรรมค้นหา </a:t>
            </a:r>
            <a:r>
              <a:rPr lang="en-US" sz="3692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Smart Farmer </a:t>
            </a:r>
            <a:r>
              <a:rPr lang="th-TH" sz="3692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ต้นแบบ</a:t>
            </a:r>
            <a:endParaRPr lang="en-US" sz="3692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85246912"/>
              </p:ext>
            </p:extLst>
          </p:nvPr>
        </p:nvGraphicFramePr>
        <p:xfrm>
          <a:off x="91292" y="1465919"/>
          <a:ext cx="9118023" cy="5001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6840-6791-4E1F-87B2-021BC092B8B7}" type="slidenum">
              <a:rPr lang="th-TH" smtClean="0"/>
              <a:pPr/>
              <a:t>21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8778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99" b="26303"/>
          <a:stretch/>
        </p:blipFill>
        <p:spPr>
          <a:xfrm>
            <a:off x="0" y="263770"/>
            <a:ext cx="9279082" cy="11509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" y="377149"/>
            <a:ext cx="9143998" cy="660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92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2. กิจกรรมสร้างเครือข่าย </a:t>
            </a:r>
            <a:r>
              <a:rPr lang="en-US" sz="3692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Smart Farmer </a:t>
            </a:r>
            <a:r>
              <a:rPr lang="th-TH" sz="3692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ต้นแบบ ระดับจังหวัด</a:t>
            </a:r>
            <a:endParaRPr lang="en-US" sz="3692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627643335"/>
              </p:ext>
            </p:extLst>
          </p:nvPr>
        </p:nvGraphicFramePr>
        <p:xfrm>
          <a:off x="91292" y="1465919"/>
          <a:ext cx="9118023" cy="5001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6840-6791-4E1F-87B2-021BC092B8B7}" type="slidenum">
              <a:rPr lang="th-TH" smtClean="0"/>
              <a:pPr/>
              <a:t>22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2916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99" b="26303"/>
          <a:stretch/>
        </p:blipFill>
        <p:spPr>
          <a:xfrm>
            <a:off x="0" y="263770"/>
            <a:ext cx="9279082" cy="11509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" y="377149"/>
            <a:ext cx="9143998" cy="717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62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กิจกรรมส่งเสริมการรวมกลุ่ม </a:t>
            </a:r>
            <a:r>
              <a:rPr lang="en-US" sz="4062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Smart Farmer</a:t>
            </a: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334360180"/>
              </p:ext>
            </p:extLst>
          </p:nvPr>
        </p:nvGraphicFramePr>
        <p:xfrm>
          <a:off x="91292" y="1465919"/>
          <a:ext cx="9118023" cy="5001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6840-6791-4E1F-87B2-021BC092B8B7}" type="slidenum">
              <a:rPr lang="th-TH" smtClean="0"/>
              <a:pPr/>
              <a:t>23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8169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57251"/>
            <a:ext cx="9144001" cy="514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69233" y="266035"/>
            <a:ext cx="91440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Smart Farmer </a:t>
            </a:r>
            <a:r>
              <a:rPr lang="th-TH" sz="405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ในแปลง</a:t>
            </a:r>
            <a:r>
              <a:rPr lang="th-TH" sz="405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ใหญ่ ปี 2561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558512" y="1183583"/>
          <a:ext cx="6095999" cy="3520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93273"/>
                <a:gridCol w="2712027"/>
                <a:gridCol w="1790699"/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th-TH" sz="27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อำเภอ</a:t>
                      </a:r>
                      <a:endParaRPr lang="th-TH" sz="27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7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แปลงใหญ่</a:t>
                      </a:r>
                      <a:endParaRPr lang="th-TH" sz="27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7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เกษตรกร (ราย)</a:t>
                      </a:r>
                      <a:endParaRPr lang="th-TH" sz="27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</a:tr>
              <a:tr h="434340"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ร้องกวาง</a:t>
                      </a:r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แปลงใหญ่ข้าวโพดเลี้ยงสัตว์</a:t>
                      </a:r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50</a:t>
                      </a:r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</a:tr>
              <a:tr h="434340"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ลอง (</a:t>
                      </a:r>
                      <a:r>
                        <a:rPr lang="th-TH" sz="2400" dirty="0" err="1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บ้านปิน</a:t>
                      </a:r>
                      <a:r>
                        <a:rPr lang="th-TH" sz="24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)</a:t>
                      </a:r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h-TH" sz="240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แปลงใหญ่ข้าวโพดเลี้ยงสัตว์</a:t>
                      </a:r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36</a:t>
                      </a:r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</a:tr>
              <a:tr h="434340"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ลอง (เวียง</a:t>
                      </a:r>
                      <a:r>
                        <a:rPr lang="th-TH" sz="2400" dirty="0" err="1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ต้า</a:t>
                      </a:r>
                      <a:r>
                        <a:rPr lang="th-TH" sz="24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)</a:t>
                      </a:r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แปลงใหญ่ข้าวโพดเลี้ยงสัตว์</a:t>
                      </a:r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44</a:t>
                      </a:r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</a:tr>
              <a:tr h="434340"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วังชิ้น</a:t>
                      </a:r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แปลงใหญ่ข้าวโพดเลี้ยงสัตว์</a:t>
                      </a:r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100</a:t>
                      </a:r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</a:tr>
              <a:tr h="434340"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ลอง</a:t>
                      </a:r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แปลงใหญ่ส้มเขียวหวาน</a:t>
                      </a:r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30</a:t>
                      </a:r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</a:tr>
              <a:tr h="434340"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ลอง</a:t>
                      </a:r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แปลงใหญ่ไผ่</a:t>
                      </a:r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30</a:t>
                      </a:r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</a:tr>
              <a:tr h="434340"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วังชิ้น</a:t>
                      </a:r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แปลงใหญ่ไผ่</a:t>
                      </a:r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49</a:t>
                      </a:r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16436" y="2145723"/>
            <a:ext cx="21656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หมายเหตุ </a:t>
            </a:r>
            <a:r>
              <a:rPr lang="en-US" sz="24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 </a:t>
            </a:r>
            <a:endParaRPr lang="th-TH" sz="2400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24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อยู่ระหว่างการประเมินคุณสมบัติ</a:t>
            </a:r>
            <a:r>
              <a:rPr lang="en-US" sz="24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Smart Farmer</a:t>
            </a:r>
            <a:endParaRPr lang="th-TH" sz="2400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7430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ตาราง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856486"/>
              </p:ext>
            </p:extLst>
          </p:nvPr>
        </p:nvGraphicFramePr>
        <p:xfrm>
          <a:off x="245351" y="1676402"/>
          <a:ext cx="8496301" cy="4195939"/>
        </p:xfrm>
        <a:graphic>
          <a:graphicData uri="http://schemas.openxmlformats.org/drawingml/2006/table">
            <a:tbl>
              <a:tblPr firstRow="1" firstCol="1" bandRow="1"/>
              <a:tblGrid>
                <a:gridCol w="1115296"/>
                <a:gridCol w="1566427"/>
                <a:gridCol w="1566428"/>
                <a:gridCol w="2352675"/>
                <a:gridCol w="1895475"/>
              </a:tblGrid>
              <a:tr h="673975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อำเภอ</a:t>
                      </a:r>
                      <a:endParaRPr lang="en-US" sz="1800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3C33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เข้าร่วมโครงการทั้งสิ้น</a:t>
                      </a:r>
                      <a:endParaRPr lang="en-US" sz="1800" dirty="0"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(ราย)</a:t>
                      </a:r>
                      <a:endParaRPr lang="en-US" sz="1800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3C33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จำนวนสมาชิกเครือข่ายปัจจุบัน (ราย)</a:t>
                      </a:r>
                      <a:endParaRPr lang="en-US" sz="1800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3C33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กิจกรรมเด่น</a:t>
                      </a:r>
                      <a:endParaRPr lang="en-US" sz="1800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3C33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หมายเหตุ</a:t>
                      </a:r>
                      <a:endParaRPr lang="en-US" sz="180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3C33"/>
                    </a:solidFill>
                  </a:tcPr>
                </a:tc>
              </a:tr>
              <a:tr h="587026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เมือง</a:t>
                      </a:r>
                      <a:endParaRPr lang="en-US" sz="180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3C33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13</a:t>
                      </a:r>
                      <a:endParaRPr lang="en-US" sz="2000" baseline="0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3C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aseline="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</a:t>
                      </a:r>
                      <a:endParaRPr lang="en-US" sz="2000" baseline="0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3C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ไม้ผล /ไร่นาสวนผสม /มีแหล่งท่องเที่ยวเชิงเกษตร สวนแก้วมังกร </a:t>
                      </a:r>
                      <a:endParaRPr lang="en-US" sz="1800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3C33">
                        <a:tint val="40000"/>
                      </a:srgbClr>
                    </a:solidFill>
                  </a:tcPr>
                </a:tc>
                <a:tc rowSpan="9"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9pPr>
                    </a:lstStyle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1. ผู้เข้าร่วมโครงการข้อมูลสะสม ตั้งแต่ ปี 2557-2560 ทั้งสิ้น 93 ราย</a:t>
                      </a:r>
                      <a:endParaRPr lang="en-US" sz="1800" dirty="0"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2. ณ วันที่ 8 พ.ย. 60 เกษตรกรที่มีอายุตั้งแต่ </a:t>
                      </a:r>
                      <a:r>
                        <a:rPr lang="th-TH" sz="1800" dirty="0" smtClean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180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25-45 ปี มี</a:t>
                      </a:r>
                      <a:r>
                        <a:rPr lang="th-TH" sz="1800" dirty="0" smtClean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ทั้งสิ้น  </a:t>
                      </a:r>
                      <a:r>
                        <a:rPr lang="th-TH" sz="180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56 ราย ส่วนอีก 37 ราย ได้พัฒนาเป็น </a:t>
                      </a:r>
                      <a:r>
                        <a:rPr lang="en-US" sz="180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Smart </a:t>
                      </a:r>
                      <a:r>
                        <a:rPr lang="en-US" sz="1800" dirty="0" smtClean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Farmer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3. </a:t>
                      </a:r>
                      <a:r>
                        <a:rPr lang="th-TH" sz="1800" baseline="0" dirty="0" smtClean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ปี 61 มีเพิ่มอีก จำนวน       33 ราย </a:t>
                      </a:r>
                    </a:p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aseline="0" dirty="0" smtClean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4. รายได้ </a:t>
                      </a:r>
                      <a:r>
                        <a:rPr lang="en-US" sz="1800" baseline="0" dirty="0" smtClean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YSF </a:t>
                      </a:r>
                      <a:r>
                        <a:rPr lang="th-TH" sz="1800" baseline="0" dirty="0" smtClean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เฉลี่ยประมาณ 100,000-350,000 บาทต่อปี</a:t>
                      </a:r>
                      <a:endParaRPr lang="en-US" sz="1800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3C33">
                        <a:tint val="40000"/>
                      </a:srgbClr>
                    </a:solidFill>
                  </a:tcPr>
                </a:tc>
              </a:tr>
              <a:tr h="317993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สูงเม่น</a:t>
                      </a:r>
                      <a:endParaRPr lang="en-US" sz="180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3C33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13</a:t>
                      </a:r>
                      <a:endParaRPr lang="en-US" sz="2000" baseline="0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3C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aseline="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</a:t>
                      </a:r>
                      <a:endParaRPr lang="en-US" sz="2000" baseline="0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3C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ฟาร์มเห็ด สวนไผ่เปาะ</a:t>
                      </a:r>
                      <a:endParaRPr lang="en-US" sz="1800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3C33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17993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เด่นชัย</a:t>
                      </a:r>
                      <a:endParaRPr lang="en-US" sz="180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3C33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12</a:t>
                      </a:r>
                      <a:endParaRPr lang="en-US" sz="2000" baseline="0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3C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aseline="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</a:t>
                      </a:r>
                      <a:endParaRPr lang="en-US" sz="2000" baseline="0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3C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ทำนา /ไร่นาสวนผสม</a:t>
                      </a:r>
                      <a:endParaRPr lang="en-US" sz="1800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3C33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17993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ร้องกวาง</a:t>
                      </a:r>
                      <a:endParaRPr lang="en-US" sz="180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3C33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14</a:t>
                      </a:r>
                      <a:endParaRPr lang="en-US" sz="2000" baseline="0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3C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aseline="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11</a:t>
                      </a:r>
                      <a:endParaRPr lang="en-US" sz="2000" baseline="0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3C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ไร่นาสวนผสม</a:t>
                      </a:r>
                      <a:endParaRPr lang="en-US" sz="1800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3C33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17993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สอง</a:t>
                      </a:r>
                      <a:endParaRPr lang="en-US" sz="180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3C33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10</a:t>
                      </a:r>
                      <a:endParaRPr lang="en-US" sz="2000" baseline="0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3C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aseline="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</a:t>
                      </a:r>
                      <a:endParaRPr lang="en-US" sz="2000" baseline="0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3C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ไร่นาสวนผสม ผักอินทรีย์</a:t>
                      </a:r>
                      <a:endParaRPr lang="en-US" sz="1800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3C33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17993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ลอง</a:t>
                      </a:r>
                      <a:endParaRPr lang="en-US" sz="180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3C33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12</a:t>
                      </a:r>
                      <a:endParaRPr lang="en-US" sz="2000" baseline="0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3C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aseline="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</a:t>
                      </a:r>
                      <a:endParaRPr lang="en-US" sz="2000" baseline="0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3C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ฟาร์มเห็ด ไร่นาสวนผสม</a:t>
                      </a:r>
                      <a:endParaRPr lang="en-US" sz="1800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3C33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17993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วังชิ้น</a:t>
                      </a:r>
                      <a:endParaRPr lang="en-US" sz="180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3C33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</a:t>
                      </a:r>
                      <a:endParaRPr lang="en-US" sz="2000" baseline="0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3C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</a:t>
                      </a:r>
                      <a:endParaRPr lang="en-US" sz="2000" baseline="0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3C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ไร่นาสวนผสม /สวนส้ม</a:t>
                      </a:r>
                      <a:endParaRPr lang="en-US" sz="1800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3C33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587026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หนองม่วงไข่</a:t>
                      </a:r>
                      <a:endParaRPr lang="en-US" sz="180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3C33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11</a:t>
                      </a:r>
                      <a:endParaRPr lang="en-US" sz="2000" baseline="0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3C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11</a:t>
                      </a:r>
                      <a:endParaRPr lang="en-US" sz="2000" baseline="0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3C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ปลูกพริก/เลี้ยงโค/สวนสมุนไพร แปรรูปสมุนไพร/  ไร่นาสวนผสม</a:t>
                      </a:r>
                      <a:endParaRPr lang="en-US" sz="1800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3C33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17993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 </a:t>
                      </a:r>
                      <a:endParaRPr lang="en-US" sz="180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3C33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93</a:t>
                      </a:r>
                      <a:endParaRPr lang="en-US" sz="2000" baseline="0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3C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56</a:t>
                      </a:r>
                      <a:endParaRPr lang="en-US" sz="2000" baseline="0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3C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 </a:t>
                      </a:r>
                      <a:endParaRPr lang="en-US" sz="1800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3C33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ชื่อเรื่อง 1"/>
          <p:cNvSpPr txBox="1">
            <a:spLocks/>
          </p:cNvSpPr>
          <p:nvPr/>
        </p:nvSpPr>
        <p:spPr>
          <a:xfrm>
            <a:off x="5851761" y="6017614"/>
            <a:ext cx="3083143" cy="342900"/>
          </a:xfrm>
          <a:prstGeom prst="rect">
            <a:avLst/>
          </a:prstGeom>
          <a:effectLst/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sz="15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ข้อมูล </a:t>
            </a:r>
            <a:r>
              <a:rPr lang="en-US" sz="15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Young Smart Farmer </a:t>
            </a:r>
            <a:r>
              <a:rPr lang="th-TH" sz="15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ณ วันที่  </a:t>
            </a:r>
            <a:r>
              <a:rPr lang="th-TH" sz="1500" b="1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12 มกราคม 2561</a:t>
            </a:r>
            <a:endParaRPr lang="th-TH" sz="1500" b="1" dirty="0">
              <a:solidFill>
                <a:srgbClr val="0070C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034286" y="752476"/>
            <a:ext cx="4846520" cy="99257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Young Smart Farmer</a:t>
            </a:r>
            <a:endParaRPr lang="th-TH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742" y="992800"/>
            <a:ext cx="809182" cy="75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3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0555" y="1817833"/>
            <a:ext cx="4473837" cy="931925"/>
          </a:xfrm>
        </p:spPr>
        <p:txBody>
          <a:bodyPr>
            <a:noAutofit/>
          </a:bodyPr>
          <a:lstStyle/>
          <a:p>
            <a:pPr algn="ctr"/>
            <a:r>
              <a:rPr lang="th-TH" sz="6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เกษตรทฤษฎีใหม่</a:t>
            </a:r>
            <a:endParaRPr lang="en-US" sz="6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8002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9922" y="1189328"/>
            <a:ext cx="8769246" cy="814427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rgbClr val="002060"/>
                </a:solidFill>
                <a:effectLst/>
              </a:rPr>
              <a:t>1.การดำเนินงานโครงการ 5 ประสาน สืบสานเกษตรทฤษฎีใหม่ ถวายในหลวง </a:t>
            </a:r>
            <a:endParaRPr lang="th-TH" b="1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266555" y="2188318"/>
            <a:ext cx="4040188" cy="639763"/>
          </a:xfrm>
        </p:spPr>
        <p:txBody>
          <a:bodyPr>
            <a:noAutofit/>
          </a:bodyPr>
          <a:lstStyle/>
          <a:p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ปี 60</a:t>
            </a:r>
            <a:endParaRPr lang="th-TH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119922" y="2818181"/>
            <a:ext cx="4586989" cy="3035059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เกษตรกร จำนวน 495 ราย</a:t>
            </a:r>
          </a:p>
          <a:p>
            <a:pPr algn="l"/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สำนักงานเกษตรจังหวัดแพร่ รับผิดชอบ จำนวน 63 ราย ในพื้นที่ อ.เมืองและ อ.สูงเม่น</a:t>
            </a:r>
          </a:p>
          <a:p>
            <a:pPr algn="l"/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สนับสนุนกล้าพันธุ์ไม้ผลไม้ยืนต้น รายละ 2 ชนิด</a:t>
            </a:r>
          </a:p>
          <a:p>
            <a:pPr algn="l"/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โดยสามารถประเมินเกษตรกร คือ </a:t>
            </a:r>
          </a:p>
          <a:p>
            <a:pPr marL="0" indent="0" algn="l">
              <a:buNone/>
            </a:pPr>
            <a:r>
              <a:rPr lang="th-TH" dirty="0" smtClean="0">
                <a:latin typeface="Angsana New" panose="02020603050405020304" pitchFamily="18" charset="-34"/>
                <a:cs typeface="+mj-cs"/>
              </a:rPr>
              <a:t>          - กลุ่ม </a:t>
            </a:r>
            <a:r>
              <a:rPr lang="en-US" dirty="0" smtClean="0">
                <a:latin typeface="Angsana New" panose="02020603050405020304" pitchFamily="18" charset="-34"/>
                <a:cs typeface="+mj-cs"/>
              </a:rPr>
              <a:t>A 19 </a:t>
            </a:r>
            <a:r>
              <a:rPr lang="th-TH" dirty="0" smtClean="0">
                <a:latin typeface="Angsana New" panose="02020603050405020304" pitchFamily="18" charset="-34"/>
                <a:cs typeface="+mj-cs"/>
              </a:rPr>
              <a:t>ราย  </a:t>
            </a:r>
          </a:p>
          <a:p>
            <a:pPr marL="457188" lvl="1" indent="0" algn="l">
              <a:buNone/>
            </a:pPr>
            <a:r>
              <a:rPr lang="th-TH" sz="2400" dirty="0" smtClean="0">
                <a:latin typeface="Angsana New" panose="02020603050405020304" pitchFamily="18" charset="-34"/>
                <a:cs typeface="+mj-cs"/>
              </a:rPr>
              <a:t> - กลุ่ม </a:t>
            </a:r>
            <a:r>
              <a:rPr lang="en-US" sz="2400" dirty="0" smtClean="0">
                <a:latin typeface="Angsana New" panose="02020603050405020304" pitchFamily="18" charset="-34"/>
                <a:cs typeface="+mj-cs"/>
              </a:rPr>
              <a:t>B  40 </a:t>
            </a:r>
            <a:r>
              <a:rPr lang="th-TH" sz="2400" dirty="0" smtClean="0">
                <a:latin typeface="Angsana New" panose="02020603050405020304" pitchFamily="18" charset="-34"/>
                <a:cs typeface="+mj-cs"/>
              </a:rPr>
              <a:t>ราย</a:t>
            </a:r>
          </a:p>
          <a:p>
            <a:pPr marL="457188" lvl="1" indent="0" algn="l">
              <a:buNone/>
            </a:pPr>
            <a:r>
              <a:rPr lang="th-TH" sz="2400" dirty="0">
                <a:latin typeface="Angsana New" panose="02020603050405020304" pitchFamily="18" charset="-34"/>
                <a:cs typeface="+mj-cs"/>
              </a:rPr>
              <a:t> </a:t>
            </a:r>
            <a:r>
              <a:rPr lang="th-TH" sz="2400" dirty="0" smtClean="0">
                <a:latin typeface="Angsana New" panose="02020603050405020304" pitchFamily="18" charset="-34"/>
                <a:cs typeface="+mj-cs"/>
              </a:rPr>
              <a:t>-  กลุ่ม </a:t>
            </a:r>
            <a:r>
              <a:rPr lang="en-US" sz="2400" dirty="0" smtClean="0">
                <a:latin typeface="Angsana New" panose="02020603050405020304" pitchFamily="18" charset="-34"/>
                <a:cs typeface="+mj-cs"/>
              </a:rPr>
              <a:t>C 4 </a:t>
            </a:r>
            <a:r>
              <a:rPr lang="th-TH" sz="2400" dirty="0" smtClean="0">
                <a:latin typeface="Angsana New" panose="02020603050405020304" pitchFamily="18" charset="-34"/>
                <a:cs typeface="+mj-cs"/>
              </a:rPr>
              <a:t>ราย</a:t>
            </a:r>
          </a:p>
          <a:p>
            <a:pPr algn="l"/>
            <a:endParaRPr lang="th-TH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ปี61</a:t>
            </a:r>
            <a:endParaRPr lang="th-TH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847393" y="2818181"/>
            <a:ext cx="4041775" cy="3035059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เกษตรกร จำนวน 495 ราย</a:t>
            </a:r>
          </a:p>
          <a:p>
            <a:pPr algn="l"/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อบรมหลักสูตรกลางการปรับแนวคิดทฤษฎีใหม่ ฯ สำนักงานเกษตรจังหวัดแพร่ อบรมใน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หัวข้อ “แนวคิดและหลักปรัชญาเศรษฐกิจ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พอเพียง “ 2 ชั่วโมง    เกษตรกร 495 ราย</a:t>
            </a:r>
          </a:p>
          <a:p>
            <a:pPr algn="l"/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สำนักงานเกษตรจังหวัดแพร่ รับผิดชอบ จำนวน 88 ราย ในการจัดเก็บข้อมูลและจัดเวทีสร้างการรับรู้ให้เกษตรกร ซึ่งดำเนินการ ณ </a:t>
            </a:r>
            <a:r>
              <a:rPr lang="th-TH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ศพก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.หลักทุกอำเภอ ในระหว่างวันที่ 9-25 มกราคม 2561</a:t>
            </a:r>
          </a:p>
        </p:txBody>
      </p:sp>
    </p:spTree>
    <p:extLst>
      <p:ext uri="{BB962C8B-B14F-4D97-AF65-F5344CB8AC3E}">
        <p14:creationId xmlns:p14="http://schemas.microsoft.com/office/powerpoint/2010/main" val="278007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9922" y="1324239"/>
            <a:ext cx="8769246" cy="814427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rgbClr val="002060"/>
                </a:solidFill>
                <a:effectLst/>
              </a:rPr>
              <a:t>2. ดำเนินงานภายใต้กิจกรรมเกษตรทฤษฎีใหม่และเศรษฐกิจพอเพียง </a:t>
            </a:r>
            <a:br>
              <a:rPr lang="th-TH" b="1" dirty="0" smtClean="0">
                <a:solidFill>
                  <a:srgbClr val="002060"/>
                </a:solidFill>
                <a:effectLst/>
              </a:rPr>
            </a:br>
            <a:r>
              <a:rPr lang="th-TH" b="1" dirty="0">
                <a:solidFill>
                  <a:srgbClr val="002060"/>
                </a:solidFill>
                <a:effectLst/>
              </a:rPr>
              <a:t> </a:t>
            </a:r>
            <a:r>
              <a:rPr lang="th-TH" b="1" dirty="0" smtClean="0">
                <a:solidFill>
                  <a:srgbClr val="002060"/>
                </a:solidFill>
                <a:effectLst/>
              </a:rPr>
              <a:t>   งบประมาณ กรมส่งเสริมการเกษตร ประจำปีงบประมาณ 2561</a:t>
            </a:r>
            <a:endParaRPr lang="th-TH" b="1" dirty="0">
              <a:solidFill>
                <a:srgbClr val="002060"/>
              </a:solidFill>
              <a:effectLst/>
            </a:endParaRP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524656" y="2383466"/>
            <a:ext cx="8019737" cy="4137255"/>
          </a:xfrm>
        </p:spPr>
        <p:txBody>
          <a:bodyPr>
            <a:noAutofit/>
          </a:bodyPr>
          <a:lstStyle/>
          <a:p>
            <a:pPr algn="l"/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เกษตรกร จำนวน 550 ราย ทุกอำเภอ ดังนี้</a:t>
            </a:r>
          </a:p>
          <a:p>
            <a:pPr algn="l"/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อ.เมือง 120 ราย /อ.ร้องกวาง 80 ราย /อ.ลอง 70 ราย /องสูงเม่น 90 ราย / อ.เด่นชัย 40 ราย</a:t>
            </a:r>
          </a:p>
          <a:p>
            <a:pPr marL="0" indent="0" algn="l">
              <a:buNone/>
            </a:pP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อ.สอง 60 ราย /อ.วังชิ้น 50 ราย และ อ.หนองม่วงไข่ 40 ราย</a:t>
            </a:r>
          </a:p>
          <a:p>
            <a:pPr algn="l"/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กิจกรรมดำเนินการ ดังนี้</a:t>
            </a:r>
          </a:p>
          <a:p>
            <a:pPr lvl="1" algn="l"/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ถ่ายทอดความรู้การใช้ชีวิตตามแนวเศรษฐกิจพอเพียง</a:t>
            </a:r>
          </a:p>
          <a:p>
            <a:pPr lvl="1" algn="l"/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สนับสนุนปัจจัยการผลิต ไม้ผลและพืชผัก รายละ 2,890 บาท</a:t>
            </a:r>
          </a:p>
          <a:p>
            <a:pPr lvl="1" algn="l"/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เพิ่มศักยภาพเกษตรกรในการแปรรูปและบรรจุภัณฑ์ โดยอบรมแกนนำ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จำนวน 55 ราย 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และไปขยายผลต่อในอัตราส่วย 1 รายขยายผล 10 ราย</a:t>
            </a:r>
          </a:p>
          <a:p>
            <a:pPr lvl="1" algn="l"/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กิจกรรมจัดเวทีแลกเปลี่ยนเรียนรู้/ตลาดนัดเกษตรกรและการแสดงผลงานภายใต้โครงการ</a:t>
            </a:r>
          </a:p>
          <a:p>
            <a:pPr lvl="1" algn="l"/>
            <a:endParaRPr lang="th-TH" sz="24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9495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214282" y="3839035"/>
            <a:ext cx="8715436" cy="1000132"/>
          </a:xfrm>
          <a:solidFill>
            <a:srgbClr val="0070C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t">
            <a:normAutofit lnSpcReduction="10000"/>
          </a:bodyPr>
          <a:lstStyle/>
          <a:p>
            <a:endParaRPr lang="th-TH" sz="800" b="1" dirty="0" smtClean="0">
              <a:solidFill>
                <a:schemeClr val="tx1"/>
              </a:solidFill>
            </a:endParaRPr>
          </a:p>
          <a:p>
            <a:r>
              <a:rPr lang="th-TH" sz="4400" b="1" dirty="0" smtClean="0">
                <a:solidFill>
                  <a:srgbClr val="FFFF00"/>
                </a:solidFill>
              </a:rPr>
              <a:t>โดยสำนักงานเกษตรจังหวัดแพร่</a:t>
            </a:r>
            <a:endParaRPr lang="th-TH" sz="44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2011701"/>
            <a:ext cx="8643998" cy="156966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endParaRPr lang="th-TH" sz="800" b="1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การดำเนินงานผลิตข้าวแบบครบวงจร</a:t>
            </a:r>
          </a:p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ปีการผลิต 2560/61</a:t>
            </a:r>
          </a:p>
          <a:p>
            <a:pPr algn="ctr"/>
            <a:endParaRPr lang="th-TH" sz="8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Picture 2" descr="C:\Users\BESTPC\Downloads\ดาวน์โหลด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54515"/>
            <a:ext cx="2491991" cy="1503485"/>
          </a:xfrm>
          <a:prstGeom prst="rect">
            <a:avLst/>
          </a:prstGeom>
          <a:noFill/>
        </p:spPr>
      </p:pic>
      <p:pic>
        <p:nvPicPr>
          <p:cNvPr id="6" name="Picture 3" descr="C:\Users\BESTPC\Downloads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63310" y="5323950"/>
            <a:ext cx="3555862" cy="1534050"/>
          </a:xfrm>
          <a:prstGeom prst="rect">
            <a:avLst/>
          </a:prstGeom>
          <a:noFill/>
        </p:spPr>
      </p:pic>
      <p:pic>
        <p:nvPicPr>
          <p:cNvPr id="7" name="Picture 4" descr="C:\Users\BESTPC\Downloads\images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172" y="5323950"/>
            <a:ext cx="3124828" cy="15260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304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783236"/>
          </a:xfrm>
        </p:spPr>
        <p:txBody>
          <a:bodyPr/>
          <a:lstStyle/>
          <a:p>
            <a:pPr algn="ctr"/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ข้อมูลพื้นที่การเกษตร จังหวัดแพร่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186422"/>
              </p:ext>
            </p:extLst>
          </p:nvPr>
        </p:nvGraphicFramePr>
        <p:xfrm>
          <a:off x="509663" y="1469036"/>
          <a:ext cx="8469444" cy="3940653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66936"/>
                <a:gridCol w="1007231"/>
                <a:gridCol w="653703"/>
                <a:gridCol w="817284"/>
                <a:gridCol w="860126"/>
                <a:gridCol w="810694"/>
                <a:gridCol w="810694"/>
                <a:gridCol w="810694"/>
                <a:gridCol w="810694"/>
                <a:gridCol w="810694"/>
                <a:gridCol w="810694"/>
              </a:tblGrid>
              <a:tr h="33532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ที่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อำเภอ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ตำบล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จำนวน</a:t>
                      </a:r>
                      <a:b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</a:br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หมู่บ้าน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พื้นที่ทั้งหมด</a:t>
                      </a:r>
                      <a:b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</a:br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(ไร่)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ctr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พื้นที่การเกษตร (ไร่)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3532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นา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พืชไร่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ไม้ผล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พืชผัก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อื่นๆ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รวม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ctr"/>
                </a:tc>
              </a:tr>
              <a:tr h="33532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เมือง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      166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  472,543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  73,843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  23,852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  10,137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    2,346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  13,817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 123,995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ctr"/>
                </a:tc>
              </a:tr>
              <a:tr h="33532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สอง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        85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1,005,793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  50,861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 107,673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    2,818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    2,285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  18,400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 182,037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ctr"/>
                </a:tc>
              </a:tr>
              <a:tr h="33532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ร้องกวาง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11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        93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  394,636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  35,797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 110,057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    4,317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    1,412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  13,902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 165,485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ctr"/>
                </a:tc>
              </a:tr>
              <a:tr h="33532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สูงเม่น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12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      110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  234,356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  47,763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    4,388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    2,696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    1,615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    6,327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  62,789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ctr"/>
                </a:tc>
              </a:tr>
              <a:tr h="33532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เด่นชัย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        52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  166,028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  14,914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  16,105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    6,670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        16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    6,526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  44,231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ctr"/>
                </a:tc>
              </a:tr>
              <a:tr h="33532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ลอง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        90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  915,138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  42,975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  72,013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  34,978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        35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    5,048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 155,049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ctr"/>
                </a:tc>
              </a:tr>
              <a:tr h="33532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วังชิ้น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        77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  759,600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  38,352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  36,744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  26,026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      518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 264,480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 366,120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b"/>
                </a:tc>
              </a:tr>
              <a:tr h="33532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หนองม่วงไข่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          </a:t>
                      </a:r>
                      <a:r>
                        <a:rPr lang="th-TH" sz="2000" u="none" strike="noStrike" dirty="0" smtClean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 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        35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  138,531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  19,270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    8,703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    2,535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    2,869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    2,914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  36,291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b"/>
                </a:tc>
              </a:tr>
              <a:tr h="33532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รวม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        </a:t>
                      </a:r>
                      <a:r>
                        <a:rPr lang="th-TH" sz="2000" u="none" strike="noStrike" dirty="0" smtClean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78 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      708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4,086,625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 323,775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 379,535 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  90,177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  11,096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 331,414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1,135,997 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8373" marR="8373" marT="8373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281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การดำเนินโครงการฯของสำนักงานเกษตรจังหวัดแพร่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9547006"/>
              </p:ext>
            </p:extLst>
          </p:nvPr>
        </p:nvGraphicFramePr>
        <p:xfrm>
          <a:off x="214282" y="1817221"/>
          <a:ext cx="8572560" cy="329406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28958"/>
                <a:gridCol w="3286148"/>
                <a:gridCol w="235745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  <a:t>โครงการ</a:t>
                      </a:r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  <a:t>การดำเนินงาน</a:t>
                      </a:r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  <a:t>หมายเหตุ</a:t>
                      </a:r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706">
                <a:tc rowSpan="3">
                  <a:txBody>
                    <a:bodyPr/>
                    <a:lstStyle/>
                    <a:p>
                      <a: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  <a:t>1. การขึ้นทะเบียนเกษตรกรผู้ปลูกข้าวนาปี ปี 61/62</a:t>
                      </a:r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  <a:t>รับขึ้นทะเบียนเกษตรกรการและปรับปรุงฐานข้อมูลเกษตรกร</a:t>
                      </a:r>
                    </a:p>
                    <a:p>
                      <a:pPr marL="514350" marR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  <a:t>1) การรับขึ้นทะเบียน</a:t>
                      </a:r>
                    </a:p>
                    <a:p>
                      <a:pPr marL="514350" marR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  <a:t>ตั้งแต่</a:t>
                      </a:r>
                      <a:r>
                        <a:rPr lang="th-TH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1 </a:t>
                      </a:r>
                      <a:r>
                        <a:rPr lang="th-TH" b="1" baseline="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พ.ค</a:t>
                      </a:r>
                      <a:r>
                        <a:rPr lang="th-TH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– 30 </a:t>
                      </a:r>
                      <a:r>
                        <a:rPr lang="th-TH" b="1" baseline="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เม.ย</a:t>
                      </a:r>
                      <a:r>
                        <a:rPr lang="th-TH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61</a:t>
                      </a:r>
                    </a:p>
                    <a:p>
                      <a:pPr marL="514350" marR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1" baseline="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  <a:t>หลังปลูกข้าว 15 -60 วัน แจ้งปรับปรุง</a:t>
                      </a:r>
                      <a:r>
                        <a:rPr lang="th-TH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/ขึ้นทะเบียน</a:t>
                      </a:r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14350" marR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  <a:t>2) ตรวจสอบข้อมูล/พื้นที่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  <a:t>หลังขึ้นทะเบียน-ก่อนการเก็บเกี่ยว</a:t>
                      </a:r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14350" marR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3) การ</a:t>
                      </a:r>
                      <a: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  <a:t>ปรับสมุดทะเบียนเกษตร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  <a:t>ตลอดปี</a:t>
                      </a:r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514350" marR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b="1" baseline="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2" descr="C:\Users\BESTPC\Downloads\ดาวน์โหลด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27" y="5354515"/>
            <a:ext cx="2491991" cy="1503485"/>
          </a:xfrm>
          <a:prstGeom prst="rect">
            <a:avLst/>
          </a:prstGeom>
          <a:noFill/>
        </p:spPr>
      </p:pic>
      <p:pic>
        <p:nvPicPr>
          <p:cNvPr id="6" name="Picture 3" descr="C:\Users\BESTPC\Downloads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63310" y="5354515"/>
            <a:ext cx="3555862" cy="1534050"/>
          </a:xfrm>
          <a:prstGeom prst="rect">
            <a:avLst/>
          </a:prstGeom>
          <a:noFill/>
        </p:spPr>
      </p:pic>
      <p:pic>
        <p:nvPicPr>
          <p:cNvPr id="7" name="Picture 4" descr="C:\Users\BESTPC\Downloads\images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172" y="5343210"/>
            <a:ext cx="3124828" cy="15260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056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9682" y="147638"/>
            <a:ext cx="8715436" cy="105886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h-TH" sz="2000" b="1" dirty="0" smtClean="0">
                <a:latin typeface="TH SarabunPSK" pitchFamily="34" charset="-34"/>
                <a:cs typeface="+mj-cs"/>
              </a:rPr>
              <a:t>ผล</a:t>
            </a:r>
            <a:r>
              <a:rPr lang="th-TH" sz="2000" b="1" dirty="0">
                <a:latin typeface="TH SarabunPSK" pitchFamily="34" charset="-34"/>
                <a:cs typeface="+mj-cs"/>
              </a:rPr>
              <a:t>การขึ้นทะเบียนเกษตรกรผู้ปลูกข้าวนาปี ตามที่ตั้งแปลง ปี 2560/61 </a:t>
            </a:r>
            <a:br>
              <a:rPr lang="th-TH" sz="2000" b="1" dirty="0">
                <a:latin typeface="TH SarabunPSK" pitchFamily="34" charset="-34"/>
                <a:cs typeface="+mj-cs"/>
              </a:rPr>
            </a:br>
            <a:r>
              <a:rPr lang="th-TH" sz="2000" b="1" dirty="0">
                <a:latin typeface="TH SarabunPSK" pitchFamily="34" charset="-34"/>
                <a:cs typeface="+mj-cs"/>
              </a:rPr>
              <a:t>(ช่วงปลูกของแต่ละจังหวัดตามกรอบระยะเวลาการขึ้นทะเบียน/ปรับปรุงทะเบียนเกษตรกร ปี 2560)</a:t>
            </a:r>
            <a:br>
              <a:rPr lang="th-TH" sz="2000" b="1" dirty="0">
                <a:latin typeface="TH SarabunPSK" pitchFamily="34" charset="-34"/>
                <a:cs typeface="+mj-cs"/>
              </a:rPr>
            </a:br>
            <a:r>
              <a:rPr lang="th-TH" sz="2000" b="1" dirty="0">
                <a:latin typeface="TH SarabunPSK" pitchFamily="34" charset="-34"/>
                <a:cs typeface="+mj-cs"/>
              </a:rPr>
              <a:t>วันที่ตัดยอดข้อมูล 13 มกราคม 2561</a:t>
            </a: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3"/>
          <a:srcRect l="3039" t="34559" r="57854" b="25941"/>
          <a:stretch/>
        </p:blipFill>
        <p:spPr>
          <a:xfrm>
            <a:off x="479688" y="1455214"/>
            <a:ext cx="8235423" cy="474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47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48966" y="223721"/>
            <a:ext cx="8246070" cy="931979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th-TH" sz="2800" dirty="0"/>
              <a:t>คาดการณ์พื้นที่ปลูกข้าวปี 2561/62 รอบที่ 1 รวมในเขตและนอกเขตชลประทาน</a:t>
            </a: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/>
        </p:nvGraphicFramePr>
        <p:xfrm>
          <a:off x="0" y="1282702"/>
          <a:ext cx="9144000" cy="4953001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726435"/>
                <a:gridCol w="561171"/>
                <a:gridCol w="561171"/>
                <a:gridCol w="561171"/>
                <a:gridCol w="561171"/>
                <a:gridCol w="561171"/>
                <a:gridCol w="561171"/>
                <a:gridCol w="561171"/>
                <a:gridCol w="561171"/>
                <a:gridCol w="561171"/>
                <a:gridCol w="561171"/>
                <a:gridCol w="561171"/>
                <a:gridCol w="561171"/>
                <a:gridCol w="561171"/>
                <a:gridCol w="561171"/>
                <a:gridCol w="561171"/>
              </a:tblGrid>
              <a:tr h="209345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u="none" strike="noStrike" dirty="0">
                          <a:effectLst/>
                          <a:cs typeface="+mj-cs"/>
                        </a:rPr>
                        <a:t>อำเภอ</a:t>
                      </a:r>
                      <a:endParaRPr lang="th-TH" sz="1200" b="1" i="0" u="none" strike="noStrike" dirty="0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h-TH" sz="1200" b="1" u="none" strike="noStrike">
                          <a:effectLst/>
                          <a:cs typeface="+mj-cs"/>
                        </a:rPr>
                        <a:t>ข้าวหอมมะลิ</a:t>
                      </a:r>
                      <a:endParaRPr lang="th-TH" sz="1200" b="1" i="0" u="none" strike="noStrike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h-TH" sz="1200" b="1" u="none" strike="noStrike">
                          <a:effectLst/>
                          <a:cs typeface="+mj-cs"/>
                        </a:rPr>
                        <a:t>ข้าวหอมปทุม</a:t>
                      </a:r>
                      <a:endParaRPr lang="th-TH" sz="1200" b="1" i="0" u="none" strike="noStrike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h-TH" sz="1200" b="1" u="none" strike="noStrike">
                          <a:effectLst/>
                          <a:cs typeface="+mj-cs"/>
                        </a:rPr>
                        <a:t>ข้าวเจ้า</a:t>
                      </a:r>
                      <a:endParaRPr lang="th-TH" sz="1200" b="1" i="0" u="none" strike="noStrike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h-TH" sz="1200" b="1" u="none" strike="noStrike">
                          <a:effectLst/>
                          <a:cs typeface="+mj-cs"/>
                        </a:rPr>
                        <a:t>ข้าวเหนียว</a:t>
                      </a:r>
                      <a:endParaRPr lang="th-TH" sz="1200" b="1" i="0" u="none" strike="noStrike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h-TH" sz="1200" b="1" u="none" strike="noStrike">
                          <a:effectLst/>
                          <a:cs typeface="+mj-cs"/>
                        </a:rPr>
                        <a:t>รวมทุกชนิดข้าว</a:t>
                      </a:r>
                      <a:endParaRPr lang="th-TH" sz="1200" b="1" i="0" u="none" strike="noStrike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413207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u="none" strike="noStrike">
                          <a:effectLst/>
                          <a:cs typeface="+mj-cs"/>
                        </a:rPr>
                        <a:t> </a:t>
                      </a:r>
                      <a:endParaRPr lang="th-TH" sz="1200" b="1" i="0" u="none" strike="noStrike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u="none" strike="noStrike">
                          <a:effectLst/>
                          <a:cs typeface="+mj-cs"/>
                        </a:rPr>
                        <a:t>พื้นที่ (ไร่)</a:t>
                      </a:r>
                      <a:endParaRPr lang="th-TH" sz="1200" b="1" i="0" u="none" strike="noStrike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u="none" strike="noStrike" dirty="0">
                          <a:effectLst/>
                          <a:cs typeface="+mj-cs"/>
                        </a:rPr>
                        <a:t>ผลผลิตต่อไร่ (กก.)</a:t>
                      </a:r>
                      <a:endParaRPr lang="th-TH" sz="1200" b="1" i="0" u="none" strike="noStrike" dirty="0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u="none" strike="noStrike" dirty="0">
                          <a:effectLst/>
                          <a:cs typeface="+mj-cs"/>
                        </a:rPr>
                        <a:t>ผลผลิต (ตัน)</a:t>
                      </a:r>
                      <a:endParaRPr lang="th-TH" sz="1200" b="1" i="0" u="none" strike="noStrike" dirty="0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u="none" strike="noStrike">
                          <a:effectLst/>
                          <a:cs typeface="+mj-cs"/>
                        </a:rPr>
                        <a:t>พื้นที่ (ไร่)</a:t>
                      </a:r>
                      <a:endParaRPr lang="th-TH" sz="1200" b="1" i="0" u="none" strike="noStrike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u="none" strike="noStrike">
                          <a:effectLst/>
                          <a:cs typeface="+mj-cs"/>
                        </a:rPr>
                        <a:t>ผลผลิตต่อไร่ (กก.)</a:t>
                      </a:r>
                      <a:endParaRPr lang="th-TH" sz="1200" b="1" i="0" u="none" strike="noStrike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u="none" strike="noStrike">
                          <a:effectLst/>
                          <a:cs typeface="+mj-cs"/>
                        </a:rPr>
                        <a:t>ผลผลิต (ตัน)</a:t>
                      </a:r>
                      <a:endParaRPr lang="th-TH" sz="1200" b="1" i="0" u="none" strike="noStrike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u="none" strike="noStrike">
                          <a:effectLst/>
                          <a:cs typeface="+mj-cs"/>
                        </a:rPr>
                        <a:t>พื้นที่ (ไร่)</a:t>
                      </a:r>
                      <a:endParaRPr lang="th-TH" sz="1200" b="1" i="0" u="none" strike="noStrike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u="none" strike="noStrike">
                          <a:effectLst/>
                          <a:cs typeface="+mj-cs"/>
                        </a:rPr>
                        <a:t>ผลผลิตต่อไร่ (กก.)</a:t>
                      </a:r>
                      <a:endParaRPr lang="th-TH" sz="1200" b="1" i="0" u="none" strike="noStrike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u="none" strike="noStrike">
                          <a:effectLst/>
                          <a:cs typeface="+mj-cs"/>
                        </a:rPr>
                        <a:t>ผลผลิต (ตัน)</a:t>
                      </a:r>
                      <a:endParaRPr lang="th-TH" sz="1200" b="1" i="0" u="none" strike="noStrike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u="none" strike="noStrike">
                          <a:effectLst/>
                          <a:cs typeface="+mj-cs"/>
                        </a:rPr>
                        <a:t>พื้นที่ (ไร่)</a:t>
                      </a:r>
                      <a:endParaRPr lang="th-TH" sz="1200" b="1" i="0" u="none" strike="noStrike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u="none" strike="noStrike">
                          <a:effectLst/>
                          <a:cs typeface="+mj-cs"/>
                        </a:rPr>
                        <a:t>ผลผลิตต่อไร่ (กก.)</a:t>
                      </a:r>
                      <a:endParaRPr lang="th-TH" sz="1200" b="1" i="0" u="none" strike="noStrike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u="none" strike="noStrike">
                          <a:effectLst/>
                          <a:cs typeface="+mj-cs"/>
                        </a:rPr>
                        <a:t>ผลผลิต (ตัน)</a:t>
                      </a:r>
                      <a:endParaRPr lang="th-TH" sz="1200" b="1" i="0" u="none" strike="noStrike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u="none" strike="noStrike">
                          <a:effectLst/>
                          <a:cs typeface="+mj-cs"/>
                        </a:rPr>
                        <a:t>พื้นที่ (ไร่)</a:t>
                      </a:r>
                      <a:endParaRPr lang="th-TH" sz="1200" b="1" i="0" u="none" strike="noStrike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u="none" strike="noStrike">
                          <a:effectLst/>
                          <a:cs typeface="+mj-cs"/>
                        </a:rPr>
                        <a:t>ผลผลิตต่อไร่ (กก.)</a:t>
                      </a:r>
                      <a:endParaRPr lang="th-TH" sz="1200" b="1" i="0" u="none" strike="noStrike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u="none" strike="noStrike">
                          <a:effectLst/>
                          <a:cs typeface="+mj-cs"/>
                        </a:rPr>
                        <a:t>ผลผลิต (ตัน)</a:t>
                      </a:r>
                      <a:endParaRPr lang="th-TH" sz="1200" b="1" i="0" u="none" strike="noStrike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b"/>
                </a:tc>
              </a:tr>
              <a:tr h="481161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cs typeface="+mj-cs"/>
                        </a:rPr>
                        <a:t>เมืองแพร่</a:t>
                      </a:r>
                      <a:endParaRPr lang="th-TH" sz="1400" b="1" i="0" u="none" strike="noStrike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cs typeface="+mj-cs"/>
                        </a:rPr>
                        <a:t>          10,530 </a:t>
                      </a:r>
                      <a:endParaRPr lang="th-TH" sz="1400" b="1" i="0" u="none" strike="noStrike" dirty="0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cs typeface="+mj-cs"/>
                        </a:rPr>
                        <a:t>          580.00 </a:t>
                      </a:r>
                      <a:endParaRPr lang="th-TH" sz="1400" b="1" i="0" u="none" strike="noStrike" dirty="0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cs typeface="+mj-cs"/>
                        </a:rPr>
                        <a:t>       6,107.40 </a:t>
                      </a:r>
                      <a:endParaRPr lang="th-TH" sz="1400" b="1" i="0" u="none" strike="noStrike" dirty="0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dirty="0">
                          <a:effectLst/>
                          <a:cs typeface="+mj-cs"/>
                        </a:rPr>
                        <a:t>               -   </a:t>
                      </a:r>
                      <a:endParaRPr lang="th-TH" sz="1400" b="1" i="0" u="none" strike="noStrike" dirty="0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cs typeface="+mj-cs"/>
                        </a:rPr>
                        <a:t>               -   </a:t>
                      </a:r>
                      <a:endParaRPr lang="th-TH" sz="1400" b="1" i="0" u="none" strike="noStrike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cs typeface="+mj-cs"/>
                        </a:rPr>
                        <a:t>               -   </a:t>
                      </a:r>
                      <a:endParaRPr lang="th-TH" sz="1400" b="1" i="0" u="none" strike="noStrike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cs typeface="+mj-cs"/>
                        </a:rPr>
                        <a:t>             147 </a:t>
                      </a:r>
                      <a:endParaRPr lang="th-TH" sz="1400" b="1" i="0" u="none" strike="noStrike" dirty="0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cs typeface="+mj-cs"/>
                        </a:rPr>
                        <a:t>          600.00 </a:t>
                      </a:r>
                      <a:endParaRPr lang="th-TH" sz="1400" b="1" i="0" u="none" strike="noStrike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cs typeface="+mj-cs"/>
                        </a:rPr>
                        <a:t>           88.20 </a:t>
                      </a:r>
                      <a:endParaRPr lang="th-TH" sz="1400" b="1" i="0" u="none" strike="noStrike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cs typeface="+mj-cs"/>
                        </a:rPr>
                        <a:t>          50,969 </a:t>
                      </a:r>
                      <a:endParaRPr lang="th-TH" sz="1400" b="1" i="0" u="none" strike="noStrike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cs typeface="+mj-cs"/>
                        </a:rPr>
                        <a:t>          650.00 </a:t>
                      </a:r>
                      <a:endParaRPr lang="th-TH" sz="1400" b="1" i="0" u="none" strike="noStrike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cs typeface="+mj-cs"/>
                        </a:rPr>
                        <a:t>      33,129.85 </a:t>
                      </a:r>
                      <a:endParaRPr lang="th-TH" sz="1400" b="1" i="0" u="none" strike="noStrike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cs typeface="+mj-cs"/>
                        </a:rPr>
                        <a:t>          61,646 </a:t>
                      </a:r>
                      <a:endParaRPr lang="th-TH" sz="1400" b="1" i="0" u="none" strike="noStrike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cs typeface="+mj-cs"/>
                        </a:rPr>
                        <a:t>             638 </a:t>
                      </a:r>
                      <a:endParaRPr lang="th-TH" sz="1400" b="1" i="0" u="none" strike="noStrike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cs typeface="+mj-cs"/>
                        </a:rPr>
                        <a:t>          39,325 </a:t>
                      </a:r>
                      <a:endParaRPr lang="th-TH" sz="1400" b="1" i="0" u="none" strike="noStrike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</a:tr>
              <a:tr h="481161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cs typeface="+mj-cs"/>
                        </a:rPr>
                        <a:t>ร้องกวาง</a:t>
                      </a:r>
                      <a:endParaRPr lang="th-TH" sz="1400" b="1" i="0" u="none" strike="noStrike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cs typeface="+mj-cs"/>
                        </a:rPr>
                        <a:t>             750 </a:t>
                      </a:r>
                      <a:endParaRPr lang="th-TH" sz="1400" b="1" i="0" u="none" strike="noStrike" dirty="0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cs typeface="+mj-cs"/>
                        </a:rPr>
                        <a:t>          580.00 </a:t>
                      </a:r>
                      <a:endParaRPr lang="th-TH" sz="1400" b="1" i="0" u="none" strike="noStrike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cs typeface="+mj-cs"/>
                        </a:rPr>
                        <a:t>          435.00 </a:t>
                      </a:r>
                      <a:endParaRPr lang="th-TH" sz="1400" b="1" i="0" u="none" strike="noStrike" dirty="0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dirty="0">
                          <a:effectLst/>
                          <a:cs typeface="+mj-cs"/>
                        </a:rPr>
                        <a:t>                 2 </a:t>
                      </a:r>
                      <a:endParaRPr lang="th-TH" sz="1400" b="1" i="0" u="none" strike="noStrike" dirty="0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cs typeface="+mj-cs"/>
                        </a:rPr>
                        <a:t>          600.00 </a:t>
                      </a:r>
                      <a:endParaRPr lang="th-TH" sz="1400" b="1" i="0" u="none" strike="noStrike" dirty="0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cs typeface="+mj-cs"/>
                        </a:rPr>
                        <a:t>             1.20 </a:t>
                      </a:r>
                      <a:endParaRPr lang="th-TH" sz="1400" b="1" i="0" u="none" strike="noStrike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cs typeface="+mj-cs"/>
                        </a:rPr>
                        <a:t>             275 </a:t>
                      </a:r>
                      <a:endParaRPr lang="th-TH" sz="1400" b="1" i="0" u="none" strike="noStrike" dirty="0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cs typeface="+mj-cs"/>
                        </a:rPr>
                        <a:t>          600.00 </a:t>
                      </a:r>
                      <a:endParaRPr lang="th-TH" sz="1400" b="1" i="0" u="none" strike="noStrike" dirty="0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cs typeface="+mj-cs"/>
                        </a:rPr>
                        <a:t>          165.00 </a:t>
                      </a:r>
                      <a:endParaRPr lang="th-TH" sz="1400" b="1" i="0" u="none" strike="noStrike" dirty="0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cs typeface="+mj-cs"/>
                        </a:rPr>
                        <a:t>          31,781 </a:t>
                      </a:r>
                      <a:endParaRPr lang="th-TH" sz="1400" b="1" i="0" u="none" strike="noStrike" dirty="0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cs typeface="+mj-cs"/>
                        </a:rPr>
                        <a:t>          620.00 </a:t>
                      </a:r>
                      <a:endParaRPr lang="th-TH" sz="1400" b="1" i="0" u="none" strike="noStrike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cs typeface="+mj-cs"/>
                        </a:rPr>
                        <a:t>      19,704.22 </a:t>
                      </a:r>
                      <a:endParaRPr lang="th-TH" sz="1400" b="1" i="0" u="none" strike="noStrike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cs typeface="+mj-cs"/>
                        </a:rPr>
                        <a:t>          32,808 </a:t>
                      </a:r>
                      <a:endParaRPr lang="th-TH" sz="1400" b="1" i="0" u="none" strike="noStrike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cs typeface="+mj-cs"/>
                        </a:rPr>
                        <a:t>             619 </a:t>
                      </a:r>
                      <a:endParaRPr lang="th-TH" sz="1400" b="1" i="0" u="none" strike="noStrike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cs typeface="+mj-cs"/>
                        </a:rPr>
                        <a:t>          20,305 </a:t>
                      </a:r>
                      <a:endParaRPr lang="th-TH" sz="1400" b="1" i="0" u="none" strike="noStrike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</a:tr>
              <a:tr h="481161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cs typeface="+mj-cs"/>
                        </a:rPr>
                        <a:t>ลอง</a:t>
                      </a:r>
                      <a:endParaRPr lang="th-TH" sz="1400" b="1" i="0" u="none" strike="noStrike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cs typeface="+mj-cs"/>
                        </a:rPr>
                        <a:t>           1,022 </a:t>
                      </a:r>
                      <a:endParaRPr lang="th-TH" sz="1400" b="1" i="0" u="none" strike="noStrike" dirty="0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cs typeface="+mj-cs"/>
                        </a:rPr>
                        <a:t>          560.00 </a:t>
                      </a:r>
                      <a:endParaRPr lang="th-TH" sz="1400" b="1" i="0" u="none" strike="noStrike" dirty="0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cs typeface="+mj-cs"/>
                        </a:rPr>
                        <a:t>          572.32 </a:t>
                      </a:r>
                      <a:endParaRPr lang="th-TH" sz="1400" b="1" i="0" u="none" strike="noStrike" dirty="0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dirty="0">
                          <a:effectLst/>
                          <a:cs typeface="+mj-cs"/>
                        </a:rPr>
                        <a:t>               -   </a:t>
                      </a:r>
                      <a:endParaRPr lang="th-TH" sz="1400" b="1" i="0" u="none" strike="noStrike" dirty="0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cs typeface="+mj-cs"/>
                        </a:rPr>
                        <a:t>               -   </a:t>
                      </a:r>
                      <a:endParaRPr lang="th-TH" sz="1400" b="1" i="0" u="none" strike="noStrike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cs typeface="+mj-cs"/>
                        </a:rPr>
                        <a:t>               -   </a:t>
                      </a:r>
                      <a:endParaRPr lang="th-TH" sz="1400" b="1" i="0" u="none" strike="noStrike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cs typeface="+mj-cs"/>
                        </a:rPr>
                        <a:t>               61 </a:t>
                      </a:r>
                      <a:endParaRPr lang="th-TH" sz="1400" b="1" i="0" u="none" strike="noStrike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cs typeface="+mj-cs"/>
                        </a:rPr>
                        <a:t>          560.00 </a:t>
                      </a:r>
                      <a:endParaRPr lang="th-TH" sz="1400" b="1" i="0" u="none" strike="noStrike" dirty="0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cs typeface="+mj-cs"/>
                        </a:rPr>
                        <a:t>           34.16 </a:t>
                      </a:r>
                      <a:endParaRPr lang="th-TH" sz="1400" b="1" i="0" u="none" strike="noStrike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cs typeface="+mj-cs"/>
                        </a:rPr>
                        <a:t>          43,896 </a:t>
                      </a:r>
                      <a:endParaRPr lang="th-TH" sz="1400" b="1" i="0" u="none" strike="noStrike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cs typeface="+mj-cs"/>
                        </a:rPr>
                        <a:t>          600.00 </a:t>
                      </a:r>
                      <a:endParaRPr lang="th-TH" sz="1400" b="1" i="0" u="none" strike="noStrike" dirty="0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cs typeface="+mj-cs"/>
                        </a:rPr>
                        <a:t>      26,337.60 </a:t>
                      </a:r>
                      <a:endParaRPr lang="th-TH" sz="1400" b="1" i="0" u="none" strike="noStrike" dirty="0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cs typeface="+mj-cs"/>
                        </a:rPr>
                        <a:t>          44,979 </a:t>
                      </a:r>
                      <a:endParaRPr lang="th-TH" sz="1400" b="1" i="0" u="none" strike="noStrike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cs typeface="+mj-cs"/>
                        </a:rPr>
                        <a:t>             599 </a:t>
                      </a:r>
                      <a:endParaRPr lang="th-TH" sz="1400" b="1" i="0" u="none" strike="noStrike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cs typeface="+mj-cs"/>
                        </a:rPr>
                        <a:t>          26,944 </a:t>
                      </a:r>
                      <a:endParaRPr lang="th-TH" sz="1400" b="1" i="0" u="none" strike="noStrike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</a:tr>
              <a:tr h="481161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cs typeface="+mj-cs"/>
                        </a:rPr>
                        <a:t>สูงเม่น</a:t>
                      </a:r>
                      <a:endParaRPr lang="th-TH" sz="1400" b="1" i="0" u="none" strike="noStrike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cs typeface="+mj-cs"/>
                        </a:rPr>
                        <a:t>           5,354 </a:t>
                      </a:r>
                      <a:endParaRPr lang="th-TH" sz="1400" b="1" i="0" u="none" strike="noStrike" dirty="0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cs typeface="+mj-cs"/>
                        </a:rPr>
                        <a:t>          580.00 </a:t>
                      </a:r>
                      <a:endParaRPr lang="th-TH" sz="1400" b="1" i="0" u="none" strike="noStrike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cs typeface="+mj-cs"/>
                        </a:rPr>
                        <a:t>       3,105.32 </a:t>
                      </a:r>
                      <a:endParaRPr lang="th-TH" sz="1400" b="1" i="0" u="none" strike="noStrike" dirty="0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dirty="0">
                          <a:effectLst/>
                          <a:cs typeface="+mj-cs"/>
                        </a:rPr>
                        <a:t>                 4 </a:t>
                      </a:r>
                      <a:endParaRPr lang="th-TH" sz="1400" b="1" i="0" u="none" strike="noStrike" dirty="0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cs typeface="+mj-cs"/>
                        </a:rPr>
                        <a:t>          600.00 </a:t>
                      </a:r>
                      <a:endParaRPr lang="th-TH" sz="1400" b="1" i="0" u="none" strike="noStrike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cs typeface="+mj-cs"/>
                        </a:rPr>
                        <a:t>             2.40 </a:t>
                      </a:r>
                      <a:endParaRPr lang="th-TH" sz="1400" b="1" i="0" u="none" strike="noStrike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cs typeface="+mj-cs"/>
                        </a:rPr>
                        <a:t>               23 </a:t>
                      </a:r>
                      <a:endParaRPr lang="th-TH" sz="1400" b="1" i="0" u="none" strike="noStrike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cs typeface="+mj-cs"/>
                        </a:rPr>
                        <a:t>          600.00 </a:t>
                      </a:r>
                      <a:endParaRPr lang="th-TH" sz="1400" b="1" i="0" u="none" strike="noStrike" dirty="0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cs typeface="+mj-cs"/>
                        </a:rPr>
                        <a:t>           13.80 </a:t>
                      </a:r>
                      <a:endParaRPr lang="th-TH" sz="1400" b="1" i="0" u="none" strike="noStrike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cs typeface="+mj-cs"/>
                        </a:rPr>
                        <a:t>          40,965 </a:t>
                      </a:r>
                      <a:endParaRPr lang="th-TH" sz="1400" b="1" i="0" u="none" strike="noStrike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cs typeface="+mj-cs"/>
                        </a:rPr>
                        <a:t>          650.00 </a:t>
                      </a:r>
                      <a:endParaRPr lang="th-TH" sz="1400" b="1" i="0" u="none" strike="noStrike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cs typeface="+mj-cs"/>
                        </a:rPr>
                        <a:t>      26,627.25 </a:t>
                      </a:r>
                      <a:endParaRPr lang="th-TH" sz="1400" b="1" i="0" u="none" strike="noStrike" dirty="0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cs typeface="+mj-cs"/>
                        </a:rPr>
                        <a:t>          46,346 </a:t>
                      </a:r>
                      <a:endParaRPr lang="th-TH" sz="1400" b="1" i="0" u="none" strike="noStrike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cs typeface="+mj-cs"/>
                        </a:rPr>
                        <a:t>             642 </a:t>
                      </a:r>
                      <a:endParaRPr lang="th-TH" sz="1400" b="1" i="0" u="none" strike="noStrike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cs typeface="+mj-cs"/>
                        </a:rPr>
                        <a:t>          29,749 </a:t>
                      </a:r>
                      <a:endParaRPr lang="th-TH" sz="1400" b="1" i="0" u="none" strike="noStrike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</a:tr>
              <a:tr h="481161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cs typeface="+mj-cs"/>
                        </a:rPr>
                        <a:t>เด่นชัย</a:t>
                      </a:r>
                      <a:endParaRPr lang="th-TH" sz="1400" b="1" i="0" u="none" strike="noStrike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cs typeface="+mj-cs"/>
                        </a:rPr>
                        <a:t>             190 </a:t>
                      </a:r>
                      <a:endParaRPr lang="th-TH" sz="1400" b="1" i="0" u="none" strike="noStrike" dirty="0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cs typeface="+mj-cs"/>
                        </a:rPr>
                        <a:t>          580.00 </a:t>
                      </a:r>
                      <a:endParaRPr lang="th-TH" sz="1400" b="1" i="0" u="none" strike="noStrike" dirty="0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cs typeface="+mj-cs"/>
                        </a:rPr>
                        <a:t>          110.20 </a:t>
                      </a:r>
                      <a:endParaRPr lang="th-TH" sz="1400" b="1" i="0" u="none" strike="noStrike" dirty="0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dirty="0">
                          <a:effectLst/>
                          <a:cs typeface="+mj-cs"/>
                        </a:rPr>
                        <a:t>                 3 </a:t>
                      </a:r>
                      <a:endParaRPr lang="th-TH" sz="1400" b="1" i="0" u="none" strike="noStrike" dirty="0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cs typeface="+mj-cs"/>
                        </a:rPr>
                        <a:t>          600.00 </a:t>
                      </a:r>
                      <a:endParaRPr lang="th-TH" sz="1400" b="1" i="0" u="none" strike="noStrike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cs typeface="+mj-cs"/>
                        </a:rPr>
                        <a:t>             1.80 </a:t>
                      </a:r>
                      <a:endParaRPr lang="th-TH" sz="1400" b="1" i="0" u="none" strike="noStrike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cs typeface="+mj-cs"/>
                        </a:rPr>
                        <a:t>               33 </a:t>
                      </a:r>
                      <a:endParaRPr lang="th-TH" sz="1400" b="1" i="0" u="none" strike="noStrike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cs typeface="+mj-cs"/>
                        </a:rPr>
                        <a:t>          600.00 </a:t>
                      </a:r>
                      <a:endParaRPr lang="th-TH" sz="1400" b="1" i="0" u="none" strike="noStrike" dirty="0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cs typeface="+mj-cs"/>
                        </a:rPr>
                        <a:t>           19.80 </a:t>
                      </a:r>
                      <a:endParaRPr lang="th-TH" sz="1400" b="1" i="0" u="none" strike="noStrike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cs typeface="+mj-cs"/>
                        </a:rPr>
                        <a:t>          14,997 </a:t>
                      </a:r>
                      <a:endParaRPr lang="th-TH" sz="1400" b="1" i="0" u="none" strike="noStrike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cs typeface="+mj-cs"/>
                        </a:rPr>
                        <a:t>          620.00 </a:t>
                      </a:r>
                      <a:endParaRPr lang="th-TH" sz="1400" b="1" i="0" u="none" strike="noStrike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cs typeface="+mj-cs"/>
                        </a:rPr>
                        <a:t>       9,298.14 </a:t>
                      </a:r>
                      <a:endParaRPr lang="th-TH" sz="1400" b="1" i="0" u="none" strike="noStrike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cs typeface="+mj-cs"/>
                        </a:rPr>
                        <a:t>          15,223 </a:t>
                      </a:r>
                      <a:endParaRPr lang="th-TH" sz="1400" b="1" i="0" u="none" strike="noStrike" dirty="0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cs typeface="+mj-cs"/>
                        </a:rPr>
                        <a:t>             619 </a:t>
                      </a:r>
                      <a:endParaRPr lang="th-TH" sz="1400" b="1" i="0" u="none" strike="noStrike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cs typeface="+mj-cs"/>
                        </a:rPr>
                        <a:t>           9,430 </a:t>
                      </a:r>
                      <a:endParaRPr lang="th-TH" sz="1400" b="1" i="0" u="none" strike="noStrike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</a:tr>
              <a:tr h="481161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cs typeface="+mj-cs"/>
                        </a:rPr>
                        <a:t>สอง</a:t>
                      </a:r>
                      <a:endParaRPr lang="th-TH" sz="1400" b="1" i="0" u="none" strike="noStrike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cs typeface="+mj-cs"/>
                        </a:rPr>
                        <a:t>             185 </a:t>
                      </a:r>
                      <a:endParaRPr lang="th-TH" sz="1400" b="1" i="0" u="none" strike="noStrike" dirty="0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cs typeface="+mj-cs"/>
                        </a:rPr>
                        <a:t>          580.00 </a:t>
                      </a:r>
                      <a:endParaRPr lang="th-TH" sz="1400" b="1" i="0" u="none" strike="noStrike" dirty="0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cs typeface="+mj-cs"/>
                        </a:rPr>
                        <a:t>          107.30 </a:t>
                      </a:r>
                      <a:endParaRPr lang="th-TH" sz="1400" b="1" i="0" u="none" strike="noStrike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dirty="0">
                          <a:effectLst/>
                          <a:cs typeface="+mj-cs"/>
                        </a:rPr>
                        <a:t>               -   </a:t>
                      </a:r>
                      <a:endParaRPr lang="th-TH" sz="1400" b="1" i="0" u="none" strike="noStrike" dirty="0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cs typeface="+mj-cs"/>
                        </a:rPr>
                        <a:t>               -   </a:t>
                      </a:r>
                      <a:endParaRPr lang="th-TH" sz="1400" b="1" i="0" u="none" strike="noStrike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cs typeface="+mj-cs"/>
                        </a:rPr>
                        <a:t>               -   </a:t>
                      </a:r>
                      <a:endParaRPr lang="th-TH" sz="1400" b="1" i="0" u="none" strike="noStrike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cs typeface="+mj-cs"/>
                        </a:rPr>
                        <a:t>               14 </a:t>
                      </a:r>
                      <a:endParaRPr lang="th-TH" sz="1400" b="1" i="0" u="none" strike="noStrike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cs typeface="+mj-cs"/>
                        </a:rPr>
                        <a:t>          600.00 </a:t>
                      </a:r>
                      <a:endParaRPr lang="th-TH" sz="1400" b="1" i="0" u="none" strike="noStrike" dirty="0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cs typeface="+mj-cs"/>
                        </a:rPr>
                        <a:t>             8.40 </a:t>
                      </a:r>
                      <a:endParaRPr lang="th-TH" sz="1400" b="1" i="0" u="none" strike="noStrike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cs typeface="+mj-cs"/>
                        </a:rPr>
                        <a:t>          45,224 </a:t>
                      </a:r>
                      <a:endParaRPr lang="th-TH" sz="1400" b="1" i="0" u="none" strike="noStrike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cs typeface="+mj-cs"/>
                        </a:rPr>
                        <a:t>          620.00 </a:t>
                      </a:r>
                      <a:endParaRPr lang="th-TH" sz="1400" b="1" i="0" u="none" strike="noStrike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cs typeface="+mj-cs"/>
                        </a:rPr>
                        <a:t>      28,038.88 </a:t>
                      </a:r>
                      <a:endParaRPr lang="th-TH" sz="1400" b="1" i="0" u="none" strike="noStrike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cs typeface="+mj-cs"/>
                        </a:rPr>
                        <a:t>          45,423 </a:t>
                      </a:r>
                      <a:endParaRPr lang="th-TH" sz="1400" b="1" i="0" u="none" strike="noStrike" dirty="0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cs typeface="+mj-cs"/>
                        </a:rPr>
                        <a:t>             620 </a:t>
                      </a:r>
                      <a:endParaRPr lang="th-TH" sz="1400" b="1" i="0" u="none" strike="noStrike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cs typeface="+mj-cs"/>
                        </a:rPr>
                        <a:t>          28,155 </a:t>
                      </a:r>
                      <a:endParaRPr lang="th-TH" sz="1400" b="1" i="0" u="none" strike="noStrike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</a:tr>
              <a:tr h="481161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cs typeface="+mj-cs"/>
                        </a:rPr>
                        <a:t>วังชิ้น</a:t>
                      </a:r>
                      <a:endParaRPr lang="th-TH" sz="1400" b="1" i="0" u="none" strike="noStrike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cs typeface="+mj-cs"/>
                        </a:rPr>
                        <a:t>           2,145 </a:t>
                      </a:r>
                      <a:endParaRPr lang="th-TH" sz="1400" b="1" i="0" u="none" strike="noStrike" dirty="0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cs typeface="+mj-cs"/>
                        </a:rPr>
                        <a:t>          560.00 </a:t>
                      </a:r>
                      <a:endParaRPr lang="th-TH" sz="1400" b="1" i="0" u="none" strike="noStrike" dirty="0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cs typeface="+mj-cs"/>
                        </a:rPr>
                        <a:t>       1,201.20 </a:t>
                      </a:r>
                      <a:endParaRPr lang="th-TH" sz="1400" b="1" i="0" u="none" strike="noStrike" dirty="0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dirty="0">
                          <a:effectLst/>
                          <a:cs typeface="+mj-cs"/>
                        </a:rPr>
                        <a:t>             257 </a:t>
                      </a:r>
                      <a:endParaRPr lang="th-TH" sz="1400" b="1" i="0" u="none" strike="noStrike" dirty="0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cs typeface="+mj-cs"/>
                        </a:rPr>
                        <a:t>          570.00 </a:t>
                      </a:r>
                      <a:endParaRPr lang="th-TH" sz="1400" b="1" i="0" u="none" strike="noStrike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cs typeface="+mj-cs"/>
                        </a:rPr>
                        <a:t>          146.49 </a:t>
                      </a:r>
                      <a:endParaRPr lang="th-TH" sz="1400" b="1" i="0" u="none" strike="noStrike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cs typeface="+mj-cs"/>
                        </a:rPr>
                        <a:t>             347 </a:t>
                      </a:r>
                      <a:endParaRPr lang="th-TH" sz="1400" b="1" i="0" u="none" strike="noStrike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cs typeface="+mj-cs"/>
                        </a:rPr>
                        <a:t>          560.00 </a:t>
                      </a:r>
                      <a:endParaRPr lang="th-TH" sz="1400" b="1" i="0" u="none" strike="noStrike" dirty="0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cs typeface="+mj-cs"/>
                        </a:rPr>
                        <a:t>          194.32 </a:t>
                      </a:r>
                      <a:endParaRPr lang="th-TH" sz="1400" b="1" i="0" u="none" strike="noStrike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cs typeface="+mj-cs"/>
                        </a:rPr>
                        <a:t>          34,569 </a:t>
                      </a:r>
                      <a:endParaRPr lang="th-TH" sz="1400" b="1" i="0" u="none" strike="noStrike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cs typeface="+mj-cs"/>
                        </a:rPr>
                        <a:t>          600.00 </a:t>
                      </a:r>
                      <a:endParaRPr lang="th-TH" sz="1400" b="1" i="0" u="none" strike="noStrike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cs typeface="+mj-cs"/>
                        </a:rPr>
                        <a:t>      20,741.40 </a:t>
                      </a:r>
                      <a:endParaRPr lang="th-TH" sz="1400" b="1" i="0" u="none" strike="noStrike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cs typeface="+mj-cs"/>
                        </a:rPr>
                        <a:t>          37,318 </a:t>
                      </a:r>
                      <a:endParaRPr lang="th-TH" sz="1400" b="1" i="0" u="none" strike="noStrike" dirty="0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cs typeface="+mj-cs"/>
                        </a:rPr>
                        <a:t>             597 </a:t>
                      </a:r>
                      <a:endParaRPr lang="th-TH" sz="1400" b="1" i="0" u="none" strike="noStrike" dirty="0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cs typeface="+mj-cs"/>
                        </a:rPr>
                        <a:t>          22,283 </a:t>
                      </a:r>
                      <a:endParaRPr lang="th-TH" sz="1400" b="1" i="0" u="none" strike="noStrike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</a:tr>
              <a:tr h="481161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cs typeface="+mj-cs"/>
                        </a:rPr>
                        <a:t>หนองม่วงไข่</a:t>
                      </a:r>
                      <a:endParaRPr lang="th-TH" sz="1400" b="1" i="0" u="none" strike="noStrike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cs typeface="+mj-cs"/>
                        </a:rPr>
                        <a:t>             120 </a:t>
                      </a:r>
                      <a:endParaRPr lang="th-TH" sz="1400" b="1" i="0" u="none" strike="noStrike" dirty="0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cs typeface="+mj-cs"/>
                        </a:rPr>
                        <a:t>          580.00 </a:t>
                      </a:r>
                      <a:endParaRPr lang="th-TH" sz="1400" b="1" i="0" u="none" strike="noStrike" dirty="0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cs typeface="+mj-cs"/>
                        </a:rPr>
                        <a:t>           69.60 </a:t>
                      </a:r>
                      <a:endParaRPr lang="th-TH" sz="1400" b="1" i="0" u="none" strike="noStrike" dirty="0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dirty="0">
                          <a:effectLst/>
                          <a:cs typeface="+mj-cs"/>
                        </a:rPr>
                        <a:t>                 4 </a:t>
                      </a:r>
                      <a:endParaRPr lang="th-TH" sz="1400" b="1" i="0" u="none" strike="noStrike" dirty="0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cs typeface="+mj-cs"/>
                        </a:rPr>
                        <a:t>          600.00 </a:t>
                      </a:r>
                      <a:endParaRPr lang="th-TH" sz="1400" b="1" i="0" u="none" strike="noStrike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cs typeface="+mj-cs"/>
                        </a:rPr>
                        <a:t>             2.40 </a:t>
                      </a:r>
                      <a:endParaRPr lang="th-TH" sz="1400" b="1" i="0" u="none" strike="noStrike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cs typeface="+mj-cs"/>
                        </a:rPr>
                        <a:t>                 3 </a:t>
                      </a:r>
                      <a:endParaRPr lang="th-TH" sz="1400" b="1" i="0" u="none" strike="noStrike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cs typeface="+mj-cs"/>
                        </a:rPr>
                        <a:t>          600.00 </a:t>
                      </a:r>
                      <a:endParaRPr lang="th-TH" sz="1400" b="1" i="0" u="none" strike="noStrike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cs typeface="+mj-cs"/>
                        </a:rPr>
                        <a:t>             1.80 </a:t>
                      </a:r>
                      <a:endParaRPr lang="th-TH" sz="1400" b="1" i="0" u="none" strike="noStrike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cs typeface="+mj-cs"/>
                        </a:rPr>
                        <a:t>          19,690 </a:t>
                      </a:r>
                      <a:endParaRPr lang="th-TH" sz="1400" b="1" i="0" u="none" strike="noStrike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cs typeface="+mj-cs"/>
                        </a:rPr>
                        <a:t>          650.00 </a:t>
                      </a:r>
                      <a:endParaRPr lang="th-TH" sz="1400" b="1" i="0" u="none" strike="noStrike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cs typeface="+mj-cs"/>
                        </a:rPr>
                        <a:t>      12,798.50 </a:t>
                      </a:r>
                      <a:endParaRPr lang="th-TH" sz="1400" b="1" i="0" u="none" strike="noStrike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cs typeface="+mj-cs"/>
                        </a:rPr>
                        <a:t>          19,817 </a:t>
                      </a:r>
                      <a:endParaRPr lang="th-TH" sz="1400" b="1" i="0" u="none" strike="noStrike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cs typeface="+mj-cs"/>
                        </a:rPr>
                        <a:t>             650 </a:t>
                      </a:r>
                      <a:endParaRPr lang="th-TH" sz="1400" b="1" i="0" u="none" strike="noStrike" dirty="0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cs typeface="+mj-cs"/>
                        </a:rPr>
                        <a:t>          12,872 </a:t>
                      </a:r>
                      <a:endParaRPr lang="th-TH" sz="1400" b="1" i="0" u="none" strike="noStrike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</a:tr>
              <a:tr h="481161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cs typeface="+mj-cs"/>
                        </a:rPr>
                        <a:t>รวม</a:t>
                      </a:r>
                      <a:endParaRPr lang="th-TH" sz="1400" b="1" i="0" u="none" strike="noStrike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cs typeface="+mj-cs"/>
                        </a:rPr>
                        <a:t>         20,296 </a:t>
                      </a:r>
                      <a:endParaRPr lang="th-TH" sz="1400" b="1" i="0" u="none" strike="noStrike" dirty="0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cs typeface="+mj-cs"/>
                        </a:rPr>
                        <a:t>         576.88 </a:t>
                      </a:r>
                      <a:endParaRPr lang="th-TH" sz="1400" b="1" i="0" u="none" strike="noStrike" dirty="0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cs typeface="+mj-cs"/>
                        </a:rPr>
                        <a:t>     11,708.34 </a:t>
                      </a:r>
                      <a:endParaRPr lang="th-TH" sz="1400" b="1" i="0" u="none" strike="noStrike" dirty="0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dirty="0">
                          <a:effectLst/>
                          <a:cs typeface="+mj-cs"/>
                        </a:rPr>
                        <a:t>             270 </a:t>
                      </a:r>
                      <a:endParaRPr lang="th-TH" sz="1400" b="1" i="0" u="none" strike="noStrike" dirty="0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cs typeface="+mj-cs"/>
                        </a:rPr>
                        <a:t>         571.44 </a:t>
                      </a:r>
                      <a:endParaRPr lang="th-TH" sz="1400" b="1" i="0" u="none" strike="noStrike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cs typeface="+mj-cs"/>
                        </a:rPr>
                        <a:t>         154.29 </a:t>
                      </a:r>
                      <a:endParaRPr lang="th-TH" sz="1400" b="1" i="0" u="none" strike="noStrike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cs typeface="+mj-cs"/>
                        </a:rPr>
                        <a:t>             903 </a:t>
                      </a:r>
                      <a:endParaRPr lang="th-TH" sz="1400" b="1" i="0" u="none" strike="noStrike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cs typeface="+mj-cs"/>
                        </a:rPr>
                        <a:t>         581.93 </a:t>
                      </a:r>
                      <a:endParaRPr lang="th-TH" sz="1400" b="1" i="0" u="none" strike="noStrike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cs typeface="+mj-cs"/>
                        </a:rPr>
                        <a:t>         525.48 </a:t>
                      </a:r>
                      <a:endParaRPr lang="th-TH" sz="1400" b="1" i="0" u="none" strike="noStrike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cs typeface="+mj-cs"/>
                        </a:rPr>
                        <a:t>        282,091 </a:t>
                      </a:r>
                      <a:endParaRPr lang="th-TH" sz="1400" b="1" i="0" u="none" strike="noStrike" dirty="0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cs typeface="+mj-cs"/>
                        </a:rPr>
                        <a:t>         626.31 </a:t>
                      </a:r>
                      <a:endParaRPr lang="th-TH" sz="1400" b="1" i="0" u="none" strike="noStrike" dirty="0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cs typeface="+mj-cs"/>
                        </a:rPr>
                        <a:t>    176,675.84 </a:t>
                      </a:r>
                      <a:endParaRPr lang="th-TH" sz="1400" b="1" i="0" u="none" strike="noStrike" dirty="0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cs typeface="+mj-cs"/>
                        </a:rPr>
                        <a:t>        303,560 </a:t>
                      </a:r>
                      <a:endParaRPr lang="th-TH" sz="1400" b="1" i="0" u="none" strike="noStrike" dirty="0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cs typeface="+mj-cs"/>
                        </a:rPr>
                        <a:t>         622.82 </a:t>
                      </a:r>
                      <a:endParaRPr lang="th-TH" sz="1400" b="1" i="0" u="none" strike="noStrike" dirty="0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cs typeface="+mj-cs"/>
                        </a:rPr>
                        <a:t>    189,063.95 </a:t>
                      </a:r>
                      <a:endParaRPr lang="th-TH" sz="1400" b="1" i="0" u="none" strike="noStrike" dirty="0"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4918" marR="4918" marT="4918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511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285720" y="145143"/>
            <a:ext cx="8472518" cy="103005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การกำหนดพื้นที่เป้าหมายการปลูกข้าวรอบที่ 1 ปี 2561/62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856" y="1987581"/>
            <a:ext cx="8358246" cy="25545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พื้นที่ปลูกข้าว จำนวน 311,453 ไร่ ผลผลิตรวม 192,812.93 ตัน แยกเป็น</a:t>
            </a:r>
          </a:p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1. ข้าวเหนียว  จำนวน  282,091 ไร่ </a:t>
            </a:r>
          </a:p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 คาดการณ์ผลผลิต 176,675.84 ตัน</a:t>
            </a:r>
          </a:p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2. ข้าวเจ้า จำนวน 21,469 ไร่ </a:t>
            </a:r>
          </a:p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 คาดการณ์ผลผลิต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12,388.11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ตัน 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" name="Picture 2" descr="C:\Users\BESTPC\Downloads\ดาวน์โหลด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27" y="5354515"/>
            <a:ext cx="2491991" cy="1503485"/>
          </a:xfrm>
          <a:prstGeom prst="rect">
            <a:avLst/>
          </a:prstGeom>
          <a:noFill/>
        </p:spPr>
      </p:pic>
      <p:pic>
        <p:nvPicPr>
          <p:cNvPr id="7" name="Picture 3" descr="C:\Users\BESTPC\Downloads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63310" y="5354515"/>
            <a:ext cx="3555862" cy="1534050"/>
          </a:xfrm>
          <a:prstGeom prst="rect">
            <a:avLst/>
          </a:prstGeom>
          <a:noFill/>
        </p:spPr>
      </p:pic>
      <p:pic>
        <p:nvPicPr>
          <p:cNvPr id="8" name="Picture 4" descr="C:\Users\BESTPC\Downloads\images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172" y="5343210"/>
            <a:ext cx="3124828" cy="15260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14480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F816FC7-A31B-4B77-BDF4-1BF9DE6DA046}"/>
              </a:ext>
            </a:extLst>
          </p:cNvPr>
          <p:cNvSpPr/>
          <p:nvPr/>
        </p:nvSpPr>
        <p:spPr>
          <a:xfrm>
            <a:off x="30927" y="255014"/>
            <a:ext cx="9115865" cy="671979"/>
          </a:xfrm>
          <a:prstGeom prst="rect">
            <a:avLst/>
          </a:prstGeom>
          <a:solidFill>
            <a:srgbClr val="CCFF99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92" b="1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การส่งเสริมการผลิตข้าวอินทรีย์ ปี 2561</a:t>
            </a:r>
            <a:endParaRPr lang="th-TH" sz="3692" b="1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8" name="มนมุมสี่เหลี่ยมด้านทแยงมุม 17"/>
          <p:cNvSpPr/>
          <p:nvPr/>
        </p:nvSpPr>
        <p:spPr>
          <a:xfrm>
            <a:off x="30927" y="1180819"/>
            <a:ext cx="8862645" cy="3886652"/>
          </a:xfrm>
          <a:prstGeom prst="round2DiagRect">
            <a:avLst/>
          </a:prstGeom>
          <a:noFill/>
          <a:ln w="28575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6718" lvl="1" fontAlgn="t">
              <a:buFont typeface="Wingdings" pitchFamily="2" charset="2"/>
              <a:buChar char="Ø"/>
            </a:pPr>
            <a:r>
              <a:rPr lang="th-TH" sz="2585" b="1" dirty="0">
                <a:solidFill>
                  <a:srgbClr val="2103FB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585" b="1" dirty="0" smtClean="0">
                <a:solidFill>
                  <a:srgbClr val="2103FB"/>
                </a:solidFill>
                <a:latin typeface="TH SarabunPSK" pitchFamily="34" charset="-34"/>
                <a:cs typeface="TH SarabunPSK" pitchFamily="34" charset="-34"/>
              </a:rPr>
              <a:t>สำนักงานเกษตรจังหวัด ดำเนินการประชาสัมพันธ์ และรับสมัครเกษตรกรเข้าร่วมนาข้าวอินทรีย์ ภายใต้การส่งเสริมการผลิตข้าวอินทรีย์ </a:t>
            </a:r>
          </a:p>
          <a:p>
            <a:pPr marL="96718" lvl="1" fontAlgn="t">
              <a:buFont typeface="Wingdings" pitchFamily="2" charset="2"/>
              <a:buChar char="Ø"/>
            </a:pPr>
            <a:r>
              <a:rPr lang="th-TH" sz="2585" b="1" dirty="0">
                <a:solidFill>
                  <a:srgbClr val="2103FB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585" b="1" dirty="0" smtClean="0">
                <a:solidFill>
                  <a:srgbClr val="2103FB"/>
                </a:solidFill>
                <a:latin typeface="TH SarabunPSK" pitchFamily="34" charset="-34"/>
                <a:cs typeface="TH SarabunPSK" pitchFamily="34" charset="-34"/>
              </a:rPr>
              <a:t>มีเกษตรกร สมัครเข้าร่วม จำนวน 2 กลุ่ม </a:t>
            </a:r>
          </a:p>
          <a:p>
            <a:pPr marL="553918" lvl="2" fontAlgn="t">
              <a:buFont typeface="Wingdings" pitchFamily="2" charset="2"/>
              <a:buChar char="Ø"/>
            </a:pPr>
            <a:r>
              <a:rPr lang="th-TH" sz="2585" b="1" dirty="0">
                <a:solidFill>
                  <a:srgbClr val="2103FB"/>
                </a:solidFill>
                <a:latin typeface="TH SarabunPSK" pitchFamily="34" charset="-34"/>
                <a:cs typeface="TH SarabunPSK" pitchFamily="34" charset="-34"/>
              </a:rPr>
              <a:t> 1. กลุ่มประมงและไร่นาสวน</a:t>
            </a:r>
            <a:r>
              <a:rPr lang="th-TH" sz="2585" b="1" dirty="0" smtClean="0">
                <a:solidFill>
                  <a:srgbClr val="2103FB"/>
                </a:solidFill>
                <a:latin typeface="TH SarabunPSK" pitchFamily="34" charset="-34"/>
                <a:cs typeface="TH SarabunPSK" pitchFamily="34" charset="-34"/>
              </a:rPr>
              <a:t>ผสม อ.สูงเม่น จ.แพร่ เกษตรกร 21 ราย 131.5 ไร่ </a:t>
            </a:r>
          </a:p>
          <a:p>
            <a:pPr marL="553918" lvl="2" fontAlgn="t">
              <a:buFont typeface="Wingdings" pitchFamily="2" charset="2"/>
              <a:buChar char="Ø"/>
            </a:pPr>
            <a:r>
              <a:rPr lang="th-TH" sz="2585" b="1" dirty="0">
                <a:solidFill>
                  <a:srgbClr val="2103FB"/>
                </a:solidFill>
                <a:latin typeface="TH SarabunPSK" pitchFamily="34" charset="-34"/>
                <a:cs typeface="TH SarabunPSK" pitchFamily="34" charset="-34"/>
              </a:rPr>
              <a:t> 2. กลุ่มข้าว</a:t>
            </a:r>
            <a:r>
              <a:rPr lang="th-TH" sz="2585" b="1" dirty="0" err="1">
                <a:solidFill>
                  <a:srgbClr val="2103FB"/>
                </a:solidFill>
                <a:latin typeface="TH SarabunPSK" pitchFamily="34" charset="-34"/>
                <a:cs typeface="TH SarabunPSK" pitchFamily="34" charset="-34"/>
              </a:rPr>
              <a:t>อินทรย์</a:t>
            </a:r>
            <a:r>
              <a:rPr lang="th-TH" sz="2585" b="1" dirty="0">
                <a:solidFill>
                  <a:srgbClr val="2103FB"/>
                </a:solidFill>
                <a:latin typeface="TH SarabunPSK" pitchFamily="34" charset="-34"/>
                <a:cs typeface="TH SarabunPSK" pitchFamily="34" charset="-34"/>
              </a:rPr>
              <a:t>บ้านตอ</a:t>
            </a:r>
            <a:r>
              <a:rPr lang="th-TH" sz="2585" b="1" dirty="0" smtClean="0">
                <a:solidFill>
                  <a:srgbClr val="2103FB"/>
                </a:solidFill>
                <a:latin typeface="TH SarabunPSK" pitchFamily="34" charset="-34"/>
                <a:cs typeface="TH SarabunPSK" pitchFamily="34" charset="-34"/>
              </a:rPr>
              <a:t>นิมิต อ.สูงเม่น จ.แพร่ เกษตรกร </a:t>
            </a:r>
            <a:r>
              <a:rPr lang="th-TH" sz="2585" b="1" dirty="0">
                <a:solidFill>
                  <a:srgbClr val="2103FB"/>
                </a:solidFill>
                <a:latin typeface="TH SarabunPSK" pitchFamily="34" charset="-34"/>
                <a:cs typeface="TH SarabunPSK" pitchFamily="34" charset="-34"/>
              </a:rPr>
              <a:t>12 ราย 141 </a:t>
            </a:r>
            <a:r>
              <a:rPr lang="th-TH" sz="2585" b="1" dirty="0" smtClean="0">
                <a:solidFill>
                  <a:srgbClr val="2103FB"/>
                </a:solidFill>
                <a:latin typeface="TH SarabunPSK" pitchFamily="34" charset="-34"/>
                <a:cs typeface="TH SarabunPSK" pitchFamily="34" charset="-34"/>
              </a:rPr>
              <a:t>ไร่ </a:t>
            </a:r>
          </a:p>
          <a:p>
            <a:pPr marL="553918" lvl="2" fontAlgn="t">
              <a:buFont typeface="Wingdings" pitchFamily="2" charset="2"/>
              <a:buChar char="Ø"/>
            </a:pPr>
            <a:r>
              <a:rPr lang="th-TH" sz="2585" b="1" dirty="0">
                <a:solidFill>
                  <a:srgbClr val="2103FB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585" b="1" dirty="0" smtClean="0">
                <a:solidFill>
                  <a:srgbClr val="2103FB"/>
                </a:solidFill>
                <a:latin typeface="TH SarabunPSK" pitchFamily="34" charset="-34"/>
                <a:cs typeface="TH SarabunPSK" pitchFamily="34" charset="-34"/>
              </a:rPr>
              <a:t>ทั้งนี้ได้ดำเนินการส่งใบสมัครให้ ศูนย์วิจัยข้าวแพร่ พิจารณาแล้ว </a:t>
            </a:r>
          </a:p>
          <a:p>
            <a:pPr marL="553918" lvl="2" fontAlgn="t"/>
            <a:endParaRPr lang="th-TH" sz="2585" b="1" dirty="0">
              <a:solidFill>
                <a:srgbClr val="2103FB"/>
              </a:solidFill>
              <a:latin typeface="TH SarabunPSK" pitchFamily="34" charset="-34"/>
              <a:cs typeface="TH SarabunPSK" pitchFamily="34" charset="-34"/>
            </a:endParaRPr>
          </a:p>
          <a:p>
            <a:pPr marL="1011118" lvl="3" fontAlgn="t"/>
            <a:endParaRPr lang="th-TH" sz="2585" b="1" dirty="0" smtClean="0">
              <a:solidFill>
                <a:srgbClr val="2103FB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 descr="C:\Users\BESTPC\Downloads\ดาวน์โหลด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27" y="5354515"/>
            <a:ext cx="2491991" cy="1503485"/>
          </a:xfrm>
          <a:prstGeom prst="rect">
            <a:avLst/>
          </a:prstGeom>
          <a:noFill/>
        </p:spPr>
      </p:pic>
      <p:pic>
        <p:nvPicPr>
          <p:cNvPr id="1027" name="Picture 3" descr="C:\Users\BESTPC\Downloads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63310" y="5354515"/>
            <a:ext cx="3555862" cy="1534050"/>
          </a:xfrm>
          <a:prstGeom prst="rect">
            <a:avLst/>
          </a:prstGeom>
          <a:noFill/>
        </p:spPr>
      </p:pic>
      <p:pic>
        <p:nvPicPr>
          <p:cNvPr id="1028" name="Picture 4" descr="C:\Users\BESTPC\Downloads\images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172" y="5343210"/>
            <a:ext cx="3124828" cy="1526094"/>
          </a:xfrm>
          <a:prstGeom prst="rect">
            <a:avLst/>
          </a:prstGeom>
          <a:noFill/>
        </p:spPr>
      </p:pic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6840-6791-4E1F-87B2-021BC092B8B7}" type="slidenum">
              <a:rPr lang="th-TH" smtClean="0"/>
              <a:pPr/>
              <a:t>34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4473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F816FC7-A31B-4B77-BDF4-1BF9DE6DA046}"/>
              </a:ext>
            </a:extLst>
          </p:cNvPr>
          <p:cNvSpPr/>
          <p:nvPr/>
        </p:nvSpPr>
        <p:spPr>
          <a:xfrm>
            <a:off x="30927" y="167198"/>
            <a:ext cx="9115865" cy="671979"/>
          </a:xfrm>
          <a:prstGeom prst="rect">
            <a:avLst/>
          </a:prstGeom>
          <a:solidFill>
            <a:srgbClr val="CCFF99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92" b="1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โครงการส่งเสริมการปลูกพืชหลากหลาย ฤดูนาปรังปี 2561</a:t>
            </a:r>
            <a:endParaRPr lang="th-TH" sz="3692" b="1" dirty="0">
              <a:solidFill>
                <a:prstClr val="black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8" name="มนมุมสี่เหลี่ยมด้านทแยงมุม 17"/>
          <p:cNvSpPr/>
          <p:nvPr/>
        </p:nvSpPr>
        <p:spPr>
          <a:xfrm>
            <a:off x="393169" y="1303078"/>
            <a:ext cx="8591173" cy="4034479"/>
          </a:xfrm>
          <a:prstGeom prst="round2DiagRect">
            <a:avLst/>
          </a:prstGeom>
          <a:noFill/>
          <a:ln w="28575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6718" lvl="1" fontAlgn="t">
              <a:buFont typeface="Wingdings" pitchFamily="2" charset="2"/>
              <a:buChar char="Ø"/>
            </a:pPr>
            <a:r>
              <a:rPr lang="th-TH" sz="2585" b="1" dirty="0" smtClean="0">
                <a:solidFill>
                  <a:srgbClr val="2103FB"/>
                </a:solidFill>
                <a:latin typeface="TH SarabunPSK" pitchFamily="34" charset="-34"/>
                <a:cs typeface="TH SarabunPSK" pitchFamily="34" charset="-34"/>
              </a:rPr>
              <a:t>เพื่อ</a:t>
            </a:r>
            <a:r>
              <a:rPr lang="th-TH" sz="2585" b="1" dirty="0">
                <a:solidFill>
                  <a:srgbClr val="2103FB"/>
                </a:solidFill>
                <a:latin typeface="TH SarabunPSK" pitchFamily="34" charset="-34"/>
                <a:cs typeface="TH SarabunPSK" pitchFamily="34" charset="-34"/>
              </a:rPr>
              <a:t>ลดรอบ</a:t>
            </a:r>
            <a:r>
              <a:rPr lang="th-TH" sz="2585" b="1" dirty="0" smtClean="0">
                <a:solidFill>
                  <a:srgbClr val="2103FB"/>
                </a:solidFill>
                <a:latin typeface="TH SarabunPSK" pitchFamily="34" charset="-34"/>
                <a:cs typeface="TH SarabunPSK" pitchFamily="34" charset="-34"/>
              </a:rPr>
              <a:t>การทำนา</a:t>
            </a:r>
            <a:r>
              <a:rPr lang="th-TH" sz="2585" b="1" dirty="0">
                <a:solidFill>
                  <a:srgbClr val="2103FB"/>
                </a:solidFill>
                <a:latin typeface="TH SarabunPSK" pitchFamily="34" charset="-34"/>
                <a:cs typeface="TH SarabunPSK" pitchFamily="34" charset="-34"/>
              </a:rPr>
              <a:t>ในฤดูนาปรัง </a:t>
            </a:r>
            <a:endParaRPr lang="th-TH" sz="2585" b="1" dirty="0" smtClean="0">
              <a:solidFill>
                <a:srgbClr val="2103FB"/>
              </a:solidFill>
              <a:latin typeface="TH SarabunPSK" pitchFamily="34" charset="-34"/>
              <a:cs typeface="TH SarabunPSK" pitchFamily="34" charset="-34"/>
            </a:endParaRPr>
          </a:p>
          <a:p>
            <a:pPr marL="96718" lvl="1" fontAlgn="t">
              <a:buFont typeface="Wingdings" pitchFamily="2" charset="2"/>
              <a:buChar char="Ø"/>
            </a:pPr>
            <a:r>
              <a:rPr lang="th-TH" sz="2585" b="1" dirty="0" smtClean="0">
                <a:solidFill>
                  <a:srgbClr val="2103FB"/>
                </a:solidFill>
                <a:latin typeface="TH SarabunPSK" pitchFamily="34" charset="-34"/>
                <a:cs typeface="TH SarabunPSK" pitchFamily="34" charset="-34"/>
              </a:rPr>
              <a:t>ภาครัฐ</a:t>
            </a:r>
            <a:r>
              <a:rPr lang="th-TH" sz="2585" b="1" dirty="0">
                <a:solidFill>
                  <a:srgbClr val="2103FB"/>
                </a:solidFill>
                <a:latin typeface="TH SarabunPSK" pitchFamily="34" charset="-34"/>
                <a:cs typeface="TH SarabunPSK" pitchFamily="34" charset="-34"/>
              </a:rPr>
              <a:t>จะสนับสนุนค่าใช้จ่าย ไร่ละ 2,000 บาท สนับสนุนค่าใช้จ่ายรายละไม่เกิน 15 ไร่ อัตราไร่ละ 2,000 บาท ครัวเรือนละไม่เกิน 30,000 บาท สาหรับปรับเปลี่ยนการปลูกข้าวไปปลูกพืชที่หลากหลาย ตามความต้องการของเกษตรกร</a:t>
            </a:r>
          </a:p>
          <a:p>
            <a:pPr marL="96718" lvl="1" fontAlgn="t">
              <a:buFont typeface="Wingdings" pitchFamily="2" charset="2"/>
              <a:buChar char="Ø"/>
            </a:pPr>
            <a:r>
              <a:rPr lang="th-TH" sz="2585" b="1" dirty="0">
                <a:solidFill>
                  <a:srgbClr val="2103FB"/>
                </a:solidFill>
                <a:latin typeface="TH SarabunPSK" pitchFamily="34" charset="-34"/>
                <a:cs typeface="TH SarabunPSK" pitchFamily="34" charset="-34"/>
              </a:rPr>
              <a:t>ยกเว้น หญ้าเลี้ยงสัตว์ ข้าวโพดเลี้ยงสัตว์ อ้อย เผือก พืชปุ๋ยสด ไม้ดอกไม้ประดับ ไม้ผลไม้ยืนต้น และพืชที่</a:t>
            </a:r>
            <a:r>
              <a:rPr lang="th-TH" sz="2585" b="1" dirty="0" smtClean="0">
                <a:solidFill>
                  <a:srgbClr val="2103FB"/>
                </a:solidFill>
                <a:latin typeface="TH SarabunPSK" pitchFamily="34" charset="-34"/>
                <a:cs typeface="TH SarabunPSK" pitchFamily="34" charset="-34"/>
              </a:rPr>
              <a:t>มีอายุ</a:t>
            </a:r>
            <a:r>
              <a:rPr lang="th-TH" sz="2585" b="1" dirty="0">
                <a:solidFill>
                  <a:srgbClr val="2103FB"/>
                </a:solidFill>
                <a:latin typeface="TH SarabunPSK" pitchFamily="34" charset="-34"/>
                <a:cs typeface="TH SarabunPSK" pitchFamily="34" charset="-34"/>
              </a:rPr>
              <a:t>เก็บเกี่ยวมากกว่า 120 วัน </a:t>
            </a:r>
          </a:p>
          <a:p>
            <a:pPr marL="96718" lvl="1" fontAlgn="t">
              <a:buFont typeface="Wingdings" pitchFamily="2" charset="2"/>
              <a:buChar char="Ø"/>
            </a:pPr>
            <a:r>
              <a:rPr lang="th-TH" sz="2585" b="1" dirty="0">
                <a:solidFill>
                  <a:srgbClr val="2103FB"/>
                </a:solidFill>
                <a:latin typeface="TH SarabunPSK" pitchFamily="34" charset="-34"/>
                <a:cs typeface="TH SarabunPSK" pitchFamily="34" charset="-34"/>
              </a:rPr>
              <a:t>ภายใต้เงื่อนไขของข้อมูลทางวิชาการความเป็นไปได้ในการผลิต และความต้องการของตลาด โดยพื้นที่ดังกล่าวต้องไม่ทำการเพาะปลูกข้าว ในช่วงวันที่ 1 พฤศจิกายน 2560 – 30 เมษายน 2561 </a:t>
            </a:r>
          </a:p>
          <a:p>
            <a:pPr marL="1011118" lvl="3" fontAlgn="t"/>
            <a:endParaRPr lang="th-TH" sz="2585" b="1" dirty="0" smtClean="0">
              <a:solidFill>
                <a:srgbClr val="2103FB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 descr="C:\Users\BESTPC\Downloads\ดาวน์โหลด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27" y="5354515"/>
            <a:ext cx="2491991" cy="1503485"/>
          </a:xfrm>
          <a:prstGeom prst="rect">
            <a:avLst/>
          </a:prstGeom>
          <a:noFill/>
        </p:spPr>
      </p:pic>
      <p:pic>
        <p:nvPicPr>
          <p:cNvPr id="1027" name="Picture 3" descr="C:\Users\BESTPC\Downloads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63310" y="5354515"/>
            <a:ext cx="3555862" cy="1534050"/>
          </a:xfrm>
          <a:prstGeom prst="rect">
            <a:avLst/>
          </a:prstGeom>
          <a:noFill/>
        </p:spPr>
      </p:pic>
      <p:pic>
        <p:nvPicPr>
          <p:cNvPr id="1028" name="Picture 4" descr="C:\Users\BESTPC\Downloads\images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172" y="5343210"/>
            <a:ext cx="3124828" cy="1526094"/>
          </a:xfrm>
          <a:prstGeom prst="rect">
            <a:avLst/>
          </a:prstGeom>
          <a:noFill/>
        </p:spPr>
      </p:pic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6840-6791-4E1F-87B2-021BC092B8B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75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F816FC7-A31B-4B77-BDF4-1BF9DE6DA046}"/>
              </a:ext>
            </a:extLst>
          </p:cNvPr>
          <p:cNvSpPr/>
          <p:nvPr/>
        </p:nvSpPr>
        <p:spPr>
          <a:xfrm>
            <a:off x="28135" y="239770"/>
            <a:ext cx="9115865" cy="671979"/>
          </a:xfrm>
          <a:prstGeom prst="rect">
            <a:avLst/>
          </a:prstGeom>
          <a:solidFill>
            <a:srgbClr val="CCFF99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92" b="1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โครงการส่งเสริมการปลูกพืชหลากหลาย ฤดูนาปรังปี 2561</a:t>
            </a:r>
          </a:p>
        </p:txBody>
      </p:sp>
      <p:pic>
        <p:nvPicPr>
          <p:cNvPr id="1026" name="Picture 2" descr="C:\Users\BESTPC\Downloads\ดาวน์โหลด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27" y="5354515"/>
            <a:ext cx="2491991" cy="1503485"/>
          </a:xfrm>
          <a:prstGeom prst="rect">
            <a:avLst/>
          </a:prstGeom>
          <a:noFill/>
        </p:spPr>
      </p:pic>
      <p:pic>
        <p:nvPicPr>
          <p:cNvPr id="1027" name="Picture 3" descr="C:\Users\BESTPC\Downloads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63310" y="5354515"/>
            <a:ext cx="3555862" cy="1534050"/>
          </a:xfrm>
          <a:prstGeom prst="rect">
            <a:avLst/>
          </a:prstGeom>
          <a:noFill/>
        </p:spPr>
      </p:pic>
      <p:pic>
        <p:nvPicPr>
          <p:cNvPr id="1028" name="Picture 4" descr="C:\Users\BESTPC\Downloads\images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172" y="5343210"/>
            <a:ext cx="3124828" cy="1526094"/>
          </a:xfrm>
          <a:prstGeom prst="rect">
            <a:avLst/>
          </a:prstGeom>
          <a:noFill/>
        </p:spPr>
      </p:pic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6840-6791-4E1F-87B2-021BC092B8B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1532"/>
            <a:ext cx="9144000" cy="4209794"/>
          </a:xfrm>
          <a:prstGeom prst="rect">
            <a:avLst/>
          </a:prstGeom>
        </p:spPr>
      </p:pic>
      <p:sp>
        <p:nvSpPr>
          <p:cNvPr id="3" name="กล่องข้อความ 2"/>
          <p:cNvSpPr txBox="1"/>
          <p:nvPr/>
        </p:nvSpPr>
        <p:spPr>
          <a:xfrm>
            <a:off x="2224531" y="5598320"/>
            <a:ext cx="5308383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+mj-cs"/>
              </a:rPr>
              <a:t>เกษตรเข้าร่วม 152 ราย พื้นที่ 648.75 ไร่</a:t>
            </a:r>
            <a:endParaRPr lang="th-TH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3586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2F816FC7-A31B-4B77-BDF4-1BF9DE6DA046}"/>
              </a:ext>
            </a:extLst>
          </p:cNvPr>
          <p:cNvSpPr/>
          <p:nvPr/>
        </p:nvSpPr>
        <p:spPr>
          <a:xfrm>
            <a:off x="229436" y="232245"/>
            <a:ext cx="8914564" cy="2162611"/>
          </a:xfrm>
          <a:prstGeom prst="rect">
            <a:avLst/>
          </a:prstGeom>
          <a:solidFill>
            <a:srgbClr val="CCFF99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H SarabunIT๙" panose="020B0500040200020003" pitchFamily="34" charset="-34"/>
                <a:cs typeface="+mj-cs"/>
              </a:rPr>
              <a:t>คำสั่ง </a:t>
            </a:r>
            <a:r>
              <a:rPr lang="th-TH" sz="3200" b="1" dirty="0" err="1">
                <a:solidFill>
                  <a:schemeClr val="tx1"/>
                </a:solidFill>
                <a:latin typeface="TH SarabunIT๙" panose="020B0500040200020003" pitchFamily="34" charset="-34"/>
                <a:cs typeface="+mj-cs"/>
              </a:rPr>
              <a:t>กษ</a:t>
            </a:r>
            <a:r>
              <a:rPr lang="th-TH" sz="3200" b="1" dirty="0">
                <a:solidFill>
                  <a:schemeClr val="tx1"/>
                </a:solidFill>
                <a:latin typeface="TH SarabunIT๙" panose="020B0500040200020003" pitchFamily="34" charset="-34"/>
                <a:cs typeface="+mj-cs"/>
              </a:rPr>
              <a:t>. ที่ 9/2561 แต่งตั้งคณะกรรมการอำนวยการขับเคลื่อนงานนโยบายสำคัญและการแก้ไข</a:t>
            </a:r>
            <a:r>
              <a:rPr lang="th-TH" sz="3200" b="1" dirty="0" smtClean="0">
                <a:solidFill>
                  <a:schemeClr val="tx1"/>
                </a:solidFill>
                <a:latin typeface="TH SarabunIT๙" panose="020B0500040200020003" pitchFamily="34" charset="-34"/>
                <a:cs typeface="+mj-cs"/>
              </a:rPr>
              <a:t>ปัญหาภาค</a:t>
            </a:r>
            <a:r>
              <a:rPr lang="th-TH" sz="3200" b="1" dirty="0">
                <a:solidFill>
                  <a:schemeClr val="tx1"/>
                </a:solidFill>
                <a:latin typeface="TH SarabunIT๙" panose="020B0500040200020003" pitchFamily="34" charset="-34"/>
                <a:cs typeface="+mj-cs"/>
              </a:rPr>
              <a:t>เกษตรระดับจังหวัด (</a:t>
            </a:r>
            <a:r>
              <a:rPr lang="en-US" sz="3200" b="1" dirty="0">
                <a:solidFill>
                  <a:schemeClr val="tx1"/>
                </a:solidFill>
                <a:latin typeface="TH SarabunIT๙" panose="020B0500040200020003" pitchFamily="34" charset="-34"/>
                <a:cs typeface="+mj-cs"/>
              </a:rPr>
              <a:t>Chief of Operation)</a:t>
            </a:r>
            <a:r>
              <a:rPr lang="th-TH" sz="3200" b="1" dirty="0">
                <a:solidFill>
                  <a:schemeClr val="tx1"/>
                </a:solidFill>
                <a:latin typeface="TH SarabunIT๙" panose="020B0500040200020003" pitchFamily="34" charset="-34"/>
                <a:cs typeface="+mj-cs"/>
              </a:rPr>
              <a:t>และคณะทำงานปฏิบัติการขับเคลื่อนงานนโยบายสำคัญและแก้ไขปัญหาการเกษตรระดับอำเภอ (</a:t>
            </a:r>
            <a:r>
              <a:rPr lang="en-US" sz="3200" b="1" dirty="0">
                <a:solidFill>
                  <a:schemeClr val="tx1"/>
                </a:solidFill>
                <a:latin typeface="TH SarabunIT๙" panose="020B0500040200020003" pitchFamily="34" charset="-34"/>
                <a:cs typeface="+mj-cs"/>
              </a:rPr>
              <a:t>Operation Team)</a:t>
            </a:r>
            <a:r>
              <a:rPr lang="th-TH" sz="3200" b="1" dirty="0" smtClean="0">
                <a:solidFill>
                  <a:schemeClr val="tx1"/>
                </a:solidFill>
                <a:latin typeface="TH SarabunIT๙" panose="020B0500040200020003" pitchFamily="34" charset="-34"/>
                <a:cs typeface="+mj-cs"/>
              </a:rPr>
              <a:t> </a:t>
            </a:r>
            <a:endParaRPr lang="th-TH" sz="3200" b="1" dirty="0">
              <a:solidFill>
                <a:schemeClr val="tx1"/>
              </a:solidFill>
              <a:latin typeface="TH SarabunIT๙" panose="020B0500040200020003" pitchFamily="34" charset="-34"/>
              <a:cs typeface="+mj-cs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2"/>
          <a:srcRect l="36501" t="38046" r="36959" b="37946"/>
          <a:stretch/>
        </p:blipFill>
        <p:spPr>
          <a:xfrm>
            <a:off x="2752557" y="2597684"/>
            <a:ext cx="6391443" cy="3250781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37729" t="18998" r="36279" b="16914"/>
          <a:stretch/>
        </p:blipFill>
        <p:spPr>
          <a:xfrm>
            <a:off x="229436" y="2549016"/>
            <a:ext cx="2208579" cy="3061679"/>
          </a:xfrm>
          <a:prstGeom prst="rect">
            <a:avLst/>
          </a:prstGeom>
        </p:spPr>
      </p:pic>
      <p:cxnSp>
        <p:nvCxnSpPr>
          <p:cNvPr id="7" name="ตัวเชื่อมต่อหักมุม 6"/>
          <p:cNvCxnSpPr/>
          <p:nvPr/>
        </p:nvCxnSpPr>
        <p:spPr>
          <a:xfrm>
            <a:off x="2246941" y="4079857"/>
            <a:ext cx="1139374" cy="692095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ectangle 4">
            <a:extLst>
              <a:ext uri="{FF2B5EF4-FFF2-40B4-BE49-F238E27FC236}">
                <a16:creationId xmlns="" xmlns:a16="http://schemas.microsoft.com/office/drawing/2014/main" id="{2F816FC7-A31B-4B77-BDF4-1BF9DE6DA046}"/>
              </a:ext>
            </a:extLst>
          </p:cNvPr>
          <p:cNvSpPr/>
          <p:nvPr/>
        </p:nvSpPr>
        <p:spPr>
          <a:xfrm>
            <a:off x="28135" y="6034493"/>
            <a:ext cx="9115865" cy="671979"/>
          </a:xfrm>
          <a:prstGeom prst="rect">
            <a:avLst/>
          </a:prstGeom>
          <a:solidFill>
            <a:srgbClr val="CCFF99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92" b="1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ซึ่งแบ่งออกเป็น 2 ระดับ คือ ระดับจังหวัดและระดับอำเภอ </a:t>
            </a:r>
            <a:endParaRPr lang="th-TH" sz="3692" b="1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1520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2F816FC7-A31B-4B77-BDF4-1BF9DE6DA046}"/>
              </a:ext>
            </a:extLst>
          </p:cNvPr>
          <p:cNvSpPr/>
          <p:nvPr/>
        </p:nvSpPr>
        <p:spPr>
          <a:xfrm>
            <a:off x="30927" y="255014"/>
            <a:ext cx="9115865" cy="671979"/>
          </a:xfrm>
          <a:prstGeom prst="rect">
            <a:avLst/>
          </a:prstGeom>
          <a:solidFill>
            <a:srgbClr val="CCFF99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92" b="1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1. </a:t>
            </a:r>
            <a:r>
              <a:rPr lang="en-US" sz="3692" b="1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Chief of Operation</a:t>
            </a:r>
            <a:r>
              <a:rPr lang="th-TH" sz="3692" b="1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ระดับจังหวัด</a:t>
            </a:r>
            <a:endParaRPr lang="th-TH" sz="3692" b="1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2"/>
          <a:srcRect l="37729" t="62024" r="36279" b="16914"/>
          <a:stretch/>
        </p:blipFill>
        <p:spPr>
          <a:xfrm>
            <a:off x="-35118" y="1681735"/>
            <a:ext cx="9179118" cy="418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58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l="36837" t="29911" r="36614" b="32589"/>
          <a:stretch/>
        </p:blipFill>
        <p:spPr>
          <a:xfrm>
            <a:off x="464455" y="295411"/>
            <a:ext cx="8263998" cy="656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750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 descr="ผลการค้นหารูปภาพสำหรับ นาข้าว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520" y="985235"/>
            <a:ext cx="3558281" cy="29877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สี่เหลี่ยมผืนผ้า 4"/>
          <p:cNvSpPr/>
          <p:nvPr/>
        </p:nvSpPr>
        <p:spPr>
          <a:xfrm>
            <a:off x="336176" y="4077072"/>
            <a:ext cx="7879977" cy="1692771"/>
          </a:xfrm>
          <a:prstGeom prst="rect">
            <a:avLst/>
          </a:prstGeom>
          <a:solidFill>
            <a:srgbClr val="7030A0"/>
          </a:solidFill>
          <a:effectLst>
            <a:glow rad="63500">
              <a:schemeClr val="accent2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h-TH" sz="7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defRPr/>
            </a:pPr>
            <a:r>
              <a:rPr lang="th-TH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โครงการระบบส่งเสริมการเกษตรแบบแปลงใหญ่ </a:t>
            </a:r>
            <a:r>
              <a:rPr lang="th-TH" sz="4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จังหวัดแพร่</a:t>
            </a:r>
            <a:endParaRPr lang="en-US" sz="4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defRPr/>
            </a:pPr>
            <a:endParaRPr lang="th-TH" sz="1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370" y="770507"/>
            <a:ext cx="2206617" cy="1603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 descr="ผลการค้นหารูปภาพสำหรับ นาข้าว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0"/>
          <a:stretch/>
        </p:blipFill>
        <p:spPr bwMode="auto">
          <a:xfrm>
            <a:off x="5423371" y="2478346"/>
            <a:ext cx="2206617" cy="14946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747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l="38618" t="67411" r="36725" b="9970"/>
          <a:stretch/>
        </p:blipFill>
        <p:spPr>
          <a:xfrm>
            <a:off x="174172" y="1103085"/>
            <a:ext cx="8752114" cy="4746171"/>
          </a:xfrm>
          <a:prstGeom prst="rect">
            <a:avLst/>
          </a:prstGeom>
        </p:spPr>
      </p:pic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2F816FC7-A31B-4B77-BDF4-1BF9DE6DA046}"/>
              </a:ext>
            </a:extLst>
          </p:cNvPr>
          <p:cNvSpPr/>
          <p:nvPr/>
        </p:nvSpPr>
        <p:spPr>
          <a:xfrm>
            <a:off x="0" y="298557"/>
            <a:ext cx="9115865" cy="671979"/>
          </a:xfrm>
          <a:prstGeom prst="rect">
            <a:avLst/>
          </a:prstGeom>
          <a:solidFill>
            <a:srgbClr val="CCFF99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92" b="1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2. </a:t>
            </a:r>
            <a:r>
              <a:rPr lang="en-US" sz="3692" b="1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Operation</a:t>
            </a:r>
            <a:r>
              <a:rPr lang="th-TH" sz="3692" b="1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</a:t>
            </a:r>
            <a:r>
              <a:rPr lang="en-US" sz="3692" b="1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Team </a:t>
            </a:r>
            <a:r>
              <a:rPr lang="th-TH" sz="3692" b="1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ระดับอำเภอ</a:t>
            </a:r>
            <a:endParaRPr lang="th-TH" sz="3692" b="1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569725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l="36056" t="32490" r="36725" b="34573"/>
          <a:stretch/>
        </p:blipFill>
        <p:spPr>
          <a:xfrm>
            <a:off x="-22909" y="595086"/>
            <a:ext cx="8875046" cy="603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4966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702619" y="2351314"/>
            <a:ext cx="559806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88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cs typeface="+mj-cs"/>
              </a:rPr>
              <a:t>จบการนำเสนอ</a:t>
            </a:r>
            <a:endParaRPr lang="th-TH" sz="88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cs typeface="+mj-cs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099" y="5260593"/>
            <a:ext cx="4335240" cy="130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283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คำบรรยายภาพแบบลูกศรลง 6"/>
          <p:cNvSpPr/>
          <p:nvPr/>
        </p:nvSpPr>
        <p:spPr>
          <a:xfrm flipH="1">
            <a:off x="336577" y="1750046"/>
            <a:ext cx="2461383" cy="757434"/>
          </a:xfrm>
          <a:prstGeom prst="downArrowCallou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th-TH" sz="1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ปี 59 (4 </a:t>
            </a:r>
            <a:r>
              <a:rPr lang="th-TH" sz="18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แปลง เกษตรกร 627 ราย)</a:t>
            </a:r>
            <a:endParaRPr lang="th-TH" sz="18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คำบรรยายภาพแบบลูกศรลง 8"/>
          <p:cNvSpPr/>
          <p:nvPr/>
        </p:nvSpPr>
        <p:spPr>
          <a:xfrm flipH="1">
            <a:off x="3272129" y="397154"/>
            <a:ext cx="3005914" cy="1130379"/>
          </a:xfrm>
          <a:prstGeom prst="downArrowCallou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th-TH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H SarabunPSK" pitchFamily="34" charset="-34"/>
                <a:cs typeface="TH SarabunPSK" pitchFamily="34" charset="-34"/>
              </a:rPr>
              <a:t>แพร่ (32 แปลง)</a:t>
            </a:r>
          </a:p>
        </p:txBody>
      </p:sp>
      <p:sp>
        <p:nvSpPr>
          <p:cNvPr id="10" name="คำบรรยายภาพแบบลูกศรลง 9"/>
          <p:cNvSpPr/>
          <p:nvPr/>
        </p:nvSpPr>
        <p:spPr>
          <a:xfrm flipH="1">
            <a:off x="6843750" y="1585395"/>
            <a:ext cx="1820564" cy="922085"/>
          </a:xfrm>
          <a:prstGeom prst="downArrowCallou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th-TH" sz="2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ปี 61 </a:t>
            </a:r>
            <a:r>
              <a:rPr lang="th-TH" sz="20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(16 </a:t>
            </a:r>
            <a:r>
              <a:rPr lang="th-TH" sz="2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แปลง)</a:t>
            </a: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42124" y="2703058"/>
            <a:ext cx="2755836" cy="139525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defTabSz="342900">
              <a:spcBef>
                <a:spcPts val="450"/>
              </a:spcBef>
              <a:buFont typeface="Wingdings" pitchFamily="2" charset="2"/>
              <a:buChar char="v"/>
            </a:pPr>
            <a:endParaRPr lang="th-TH" sz="1500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pPr defTabSz="342900">
              <a:spcBef>
                <a:spcPts val="450"/>
              </a:spcBef>
              <a:buFont typeface="Wingdings" pitchFamily="2" charset="2"/>
              <a:buChar char="v"/>
            </a:pPr>
            <a:r>
              <a:rPr lang="th-TH" sz="15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ข้าว 	3 </a:t>
            </a:r>
            <a:r>
              <a:rPr lang="th-TH" sz="150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แปลง เกษตรกร 441 ราย </a:t>
            </a:r>
            <a:r>
              <a:rPr lang="th-TH" sz="15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พื้นที่ 3</a:t>
            </a:r>
            <a:r>
              <a:rPr lang="en-US" sz="15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,584 </a:t>
            </a:r>
            <a:r>
              <a:rPr lang="th-TH" sz="150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ไร่ </a:t>
            </a:r>
            <a:endParaRPr lang="th-TH" sz="1500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pPr defTabSz="342900">
              <a:buFont typeface="Wingdings" pitchFamily="2" charset="2"/>
              <a:buChar char="v"/>
            </a:pPr>
            <a:r>
              <a:rPr lang="th-TH" sz="15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ข้าวโพดเลี้ยงสัตว์ 1 </a:t>
            </a:r>
            <a:r>
              <a:rPr lang="th-TH" sz="150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แปลง เกษตรกร 186 ราย</a:t>
            </a:r>
            <a:r>
              <a:rPr lang="th-TH" sz="15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	พื้นที่ 2</a:t>
            </a:r>
            <a:r>
              <a:rPr lang="en-US" sz="15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sz="15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757 ไร่		</a:t>
            </a: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5989600" y="2498531"/>
            <a:ext cx="3154400" cy="255727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342900">
              <a:buFont typeface="Wingdings" pitchFamily="2" charset="2"/>
              <a:buChar char="v"/>
            </a:pPr>
            <a:r>
              <a:rPr lang="th-TH" sz="180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ข้าว 1 แปลง เกษตรกร 36 ราย พื้นที่ 520 ไร่</a:t>
            </a:r>
          </a:p>
          <a:p>
            <a:pPr defTabSz="342900">
              <a:buFont typeface="Wingdings" pitchFamily="2" charset="2"/>
              <a:buChar char="v"/>
            </a:pPr>
            <a:r>
              <a:rPr lang="th-TH" sz="180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ข้าวโพด</a:t>
            </a:r>
            <a:r>
              <a:rPr lang="th-TH" sz="18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เลี้ยงสัตว์ 4 </a:t>
            </a:r>
            <a:r>
              <a:rPr lang="th-TH" sz="180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แปลง เกษตรกร 230 ราย </a:t>
            </a:r>
            <a:r>
              <a:rPr lang="th-TH" sz="18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พื้นที่2</a:t>
            </a:r>
            <a:r>
              <a:rPr lang="en-US" sz="18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sz="18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300 ไร่</a:t>
            </a:r>
          </a:p>
          <a:p>
            <a:pPr defTabSz="342900">
              <a:buFont typeface="Wingdings" pitchFamily="2" charset="2"/>
              <a:buChar char="v"/>
            </a:pPr>
            <a:r>
              <a:rPr lang="th-TH" sz="18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ส้มเขียวหวาน 1 แปลง </a:t>
            </a:r>
            <a:r>
              <a:rPr lang="th-TH" sz="180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เกษตรกร 40 รายพื้นที่ 200 ไร่</a:t>
            </a:r>
            <a:endParaRPr lang="th-TH" sz="1800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pPr defTabSz="342900">
              <a:buFont typeface="Wingdings" pitchFamily="2" charset="2"/>
              <a:buChar char="v"/>
            </a:pPr>
            <a:r>
              <a:rPr lang="th-TH" sz="18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80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ไผ่ 2 </a:t>
            </a:r>
            <a:r>
              <a:rPr lang="th-TH" sz="18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แปลง </a:t>
            </a:r>
            <a:r>
              <a:rPr lang="th-TH" sz="180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เกษตรกร 89 ราย พื้นที่</a:t>
            </a:r>
            <a:r>
              <a:rPr lang="th-TH" sz="18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	 </a:t>
            </a:r>
            <a:r>
              <a:rPr lang="th-TH" sz="180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240 </a:t>
            </a:r>
            <a:r>
              <a:rPr lang="th-TH" sz="18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ไร่</a:t>
            </a:r>
          </a:p>
          <a:p>
            <a:pPr defTabSz="342900">
              <a:buFont typeface="Wingdings" pitchFamily="2" charset="2"/>
              <a:buChar char="v"/>
            </a:pPr>
            <a:r>
              <a:rPr lang="th-TH" sz="18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โคเนื้อ	เกษตรกร 30 ราย โค 350 </a:t>
            </a:r>
            <a:r>
              <a:rPr lang="th-TH" sz="180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ตัว</a:t>
            </a:r>
          </a:p>
          <a:p>
            <a:pPr defTabSz="342900">
              <a:buFont typeface="Wingdings" pitchFamily="2" charset="2"/>
              <a:buChar char="v"/>
            </a:pPr>
            <a:r>
              <a:rPr lang="th-TH" sz="180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กล้วยน้ำว้า เกษตรกร 38 รายพื้นที่ 367.75 ไร่ </a:t>
            </a:r>
            <a:endParaRPr lang="th-TH" sz="1800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2827281" y="2692824"/>
            <a:ext cx="3132998" cy="236298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342900">
              <a:buFont typeface="Wingdings" pitchFamily="2" charset="2"/>
              <a:buChar char="v"/>
            </a:pPr>
            <a:r>
              <a:rPr lang="th-TH" sz="18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ข้าว  </a:t>
            </a:r>
            <a:r>
              <a:rPr lang="th-TH" sz="180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8 </a:t>
            </a:r>
            <a:r>
              <a:rPr lang="th-TH" sz="18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แปลง </a:t>
            </a:r>
            <a:r>
              <a:rPr lang="th-TH" sz="180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589 ราย พื้นที่ </a:t>
            </a:r>
            <a:r>
              <a:rPr lang="th-TH" sz="18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5</a:t>
            </a:r>
            <a:r>
              <a:rPr lang="en-US" sz="18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sz="18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076.50 ไร่</a:t>
            </a:r>
          </a:p>
          <a:p>
            <a:pPr defTabSz="342900">
              <a:buFont typeface="Wingdings" pitchFamily="2" charset="2"/>
              <a:buChar char="v"/>
            </a:pPr>
            <a:r>
              <a:rPr lang="th-TH" sz="18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พริก</a:t>
            </a:r>
            <a:r>
              <a:rPr lang="en-US" sz="18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180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sz="18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แปลง </a:t>
            </a:r>
            <a:r>
              <a:rPr lang="th-TH" sz="180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เกษตรกร 118 ราย          พื้นที่   </a:t>
            </a:r>
            <a:r>
              <a:rPr lang="th-TH" sz="18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300 ไร่  </a:t>
            </a:r>
          </a:p>
          <a:p>
            <a:pPr defTabSz="342900">
              <a:buFont typeface="Wingdings" pitchFamily="2" charset="2"/>
              <a:buChar char="v"/>
            </a:pPr>
            <a:r>
              <a:rPr lang="th-TH" sz="18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ข้าวโพดเลี้ยงสัตว์	1 แปลง </a:t>
            </a:r>
            <a:r>
              <a:rPr lang="th-TH" sz="180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เกษตรกร 65 ราย พื้นที่   </a:t>
            </a:r>
            <a:r>
              <a:rPr lang="th-TH" sz="18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r>
              <a:rPr lang="en-US" sz="18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sz="18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000 ไร่</a:t>
            </a:r>
          </a:p>
          <a:p>
            <a:pPr defTabSz="342900">
              <a:buFont typeface="Wingdings" pitchFamily="2" charset="2"/>
              <a:buChar char="v"/>
            </a:pPr>
            <a:r>
              <a:rPr lang="th-TH" sz="18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80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ส้มเขียวหวาน 1 </a:t>
            </a:r>
            <a:r>
              <a:rPr lang="th-TH" sz="18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แปลง </a:t>
            </a:r>
            <a:r>
              <a:rPr lang="th-TH" sz="180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เกษตรกร 53 รายพื้นที่  300 </a:t>
            </a:r>
            <a:r>
              <a:rPr lang="th-TH" sz="18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ไร่</a:t>
            </a:r>
          </a:p>
          <a:p>
            <a:pPr marL="214313" indent="-214313" defTabSz="342900">
              <a:buFont typeface="Wingdings" panose="05000000000000000000" pitchFamily="2" charset="2"/>
              <a:buChar char="v"/>
            </a:pPr>
            <a:r>
              <a:rPr lang="th-TH" sz="180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ผึ้ง  เกษตรกร </a:t>
            </a:r>
            <a:r>
              <a:rPr lang="th-TH" sz="18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50 ราย ผึง 500 รัง</a:t>
            </a:r>
          </a:p>
        </p:txBody>
      </p:sp>
      <p:sp>
        <p:nvSpPr>
          <p:cNvPr id="16" name="คำบรรยายภาพแบบลูกศรลง 15"/>
          <p:cNvSpPr/>
          <p:nvPr/>
        </p:nvSpPr>
        <p:spPr>
          <a:xfrm flipH="1">
            <a:off x="3272129" y="1665139"/>
            <a:ext cx="2481574" cy="890079"/>
          </a:xfrm>
          <a:prstGeom prst="downArrowCallou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th-TH" sz="1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ปี 60 (12 </a:t>
            </a:r>
            <a:r>
              <a:rPr lang="th-TH" sz="18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แปลง เกษตรกร 875 ราย)</a:t>
            </a:r>
            <a:endParaRPr lang="th-TH" sz="18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6130977" y="5341902"/>
            <a:ext cx="2940908" cy="148611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342900">
              <a:buFont typeface="Wingdings" pitchFamily="2" charset="2"/>
              <a:buChar char="v"/>
            </a:pPr>
            <a:r>
              <a:rPr lang="th-TH" sz="180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ข้าว 3 </a:t>
            </a:r>
            <a:r>
              <a:rPr lang="th-TH" sz="18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แปลง </a:t>
            </a:r>
            <a:r>
              <a:rPr lang="th-TH" sz="180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พื้นที่ 1,578 ไร่</a:t>
            </a:r>
            <a:endParaRPr lang="th-TH" sz="1800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pPr defTabSz="342900">
              <a:buFont typeface="Wingdings" pitchFamily="2" charset="2"/>
              <a:buChar char="v"/>
            </a:pPr>
            <a:r>
              <a:rPr lang="th-TH" sz="18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80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ถั่วเหลือง </a:t>
            </a:r>
            <a:r>
              <a:rPr lang="th-TH" sz="18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1 แปลง พื้นที่ 	 </a:t>
            </a:r>
            <a:r>
              <a:rPr lang="th-TH" sz="180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998 ไร่</a:t>
            </a:r>
            <a:endParaRPr lang="th-TH" sz="1800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pPr defTabSz="342900">
              <a:buFont typeface="Wingdings" pitchFamily="2" charset="2"/>
              <a:buChar char="v"/>
            </a:pPr>
            <a:r>
              <a:rPr lang="th-TH" sz="18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80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โคเนื้อ	เกษตรกร 30 ราย โค 150 ตัว</a:t>
            </a:r>
          </a:p>
          <a:p>
            <a:pPr defTabSz="342900">
              <a:buFont typeface="Wingdings" pitchFamily="2" charset="2"/>
              <a:buChar char="v"/>
            </a:pPr>
            <a:r>
              <a:rPr lang="th-TH" sz="18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80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ข้าวโพดเลี้ยงสัตว์ เกษตรกร 105 ราย พื้นที่ 1170 ไร่</a:t>
            </a:r>
            <a:endParaRPr lang="th-TH" sz="1800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6964954" y="4941792"/>
            <a:ext cx="2091881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000" dirty="0" smtClean="0">
                <a:solidFill>
                  <a:schemeClr val="accent2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แปลงใหญ่แบบสหกรณ์</a:t>
            </a:r>
            <a:endParaRPr lang="th-TH" sz="2000" dirty="0">
              <a:solidFill>
                <a:schemeClr val="accent2">
                  <a:lumMod val="50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42124" y="5126946"/>
            <a:ext cx="3139363" cy="16312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u="sng" dirty="0" smtClean="0">
                <a:solidFill>
                  <a:schemeClr val="accent2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สรุปรวมตามชนิดสินค้า</a:t>
            </a:r>
          </a:p>
          <a:p>
            <a:r>
              <a:rPr lang="th-TH" sz="2000" dirty="0" smtClean="0">
                <a:solidFill>
                  <a:schemeClr val="accent2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1.ด้านพืช 2,326 ราย พื้นที่ 20,142 ไร่</a:t>
            </a:r>
          </a:p>
          <a:p>
            <a:r>
              <a:rPr lang="th-TH" sz="2000" dirty="0" smtClean="0">
                <a:solidFill>
                  <a:schemeClr val="accent2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 ด้านแมลงเศรษฐกิจ เกษตรกร 45 ราย ผึ้งพันธุ์ 15,000 รัง</a:t>
            </a:r>
          </a:p>
          <a:p>
            <a:r>
              <a:rPr lang="th-TH" sz="2000" dirty="0" smtClean="0">
                <a:solidFill>
                  <a:schemeClr val="accent2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3. ปศุสัตว์ เกษตรกร 60 ราย โคเนื้อ 500 ตัว</a:t>
            </a:r>
            <a:endParaRPr lang="th-TH" sz="2000" dirty="0">
              <a:solidFill>
                <a:schemeClr val="accent2">
                  <a:lumMod val="50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2443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ไดอะแกรม 7"/>
          <p:cNvGraphicFramePr/>
          <p:nvPr>
            <p:extLst>
              <p:ext uri="{D42A27DB-BD31-4B8C-83A1-F6EECF244321}">
                <p14:modId xmlns:p14="http://schemas.microsoft.com/office/powerpoint/2010/main" val="1690956289"/>
              </p:ext>
            </p:extLst>
          </p:nvPr>
        </p:nvGraphicFramePr>
        <p:xfrm>
          <a:off x="674891" y="1169233"/>
          <a:ext cx="8229266" cy="2863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04496" y="511859"/>
            <a:ext cx="390523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th-TH" sz="2700" b="1" dirty="0">
                <a:solidFill>
                  <a:srgbClr val="2103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ผลการดำเนินงานแปลงใหญ่ ปี 2560</a:t>
            </a:r>
          </a:p>
        </p:txBody>
      </p:sp>
      <p:graphicFrame>
        <p:nvGraphicFramePr>
          <p:cNvPr id="5" name="ไดอะแกรม 4"/>
          <p:cNvGraphicFramePr/>
          <p:nvPr>
            <p:extLst>
              <p:ext uri="{D42A27DB-BD31-4B8C-83A1-F6EECF244321}">
                <p14:modId xmlns:p14="http://schemas.microsoft.com/office/powerpoint/2010/main" val="454321509"/>
              </p:ext>
            </p:extLst>
          </p:nvPr>
        </p:nvGraphicFramePr>
        <p:xfrm>
          <a:off x="356250" y="3522689"/>
          <a:ext cx="8487947" cy="3198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58981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ไดอะแกรม 7"/>
          <p:cNvGraphicFramePr/>
          <p:nvPr>
            <p:extLst>
              <p:ext uri="{D42A27DB-BD31-4B8C-83A1-F6EECF244321}">
                <p14:modId xmlns:p14="http://schemas.microsoft.com/office/powerpoint/2010/main" val="1118275937"/>
              </p:ext>
            </p:extLst>
          </p:nvPr>
        </p:nvGraphicFramePr>
        <p:xfrm>
          <a:off x="428071" y="1155625"/>
          <a:ext cx="8416125" cy="2367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ไดอะแกรม 3"/>
          <p:cNvGraphicFramePr/>
          <p:nvPr>
            <p:extLst>
              <p:ext uri="{D42A27DB-BD31-4B8C-83A1-F6EECF244321}">
                <p14:modId xmlns:p14="http://schemas.microsoft.com/office/powerpoint/2010/main" val="3700935341"/>
              </p:ext>
            </p:extLst>
          </p:nvPr>
        </p:nvGraphicFramePr>
        <p:xfrm>
          <a:off x="422536" y="3511403"/>
          <a:ext cx="8511602" cy="2440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27875" y="404734"/>
            <a:ext cx="52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th-TH" sz="3600" b="1" dirty="0">
                <a:solidFill>
                  <a:srgbClr val="2103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ผลการดำเนินงาน ปี 2560</a:t>
            </a:r>
          </a:p>
        </p:txBody>
      </p:sp>
    </p:spTree>
    <p:extLst>
      <p:ext uri="{BB962C8B-B14F-4D97-AF65-F5344CB8AC3E}">
        <p14:creationId xmlns:p14="http://schemas.microsoft.com/office/powerpoint/2010/main" val="230083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4104999310"/>
              </p:ext>
            </p:extLst>
          </p:nvPr>
        </p:nvGraphicFramePr>
        <p:xfrm>
          <a:off x="509665" y="1064837"/>
          <a:ext cx="8289561" cy="5291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47839" y="264960"/>
            <a:ext cx="38811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th-TH" sz="4000" b="1" dirty="0">
                <a:solidFill>
                  <a:srgbClr val="2103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แผนการดำเนินงาน ปี 2561</a:t>
            </a:r>
          </a:p>
        </p:txBody>
      </p:sp>
    </p:spTree>
    <p:extLst>
      <p:ext uri="{BB962C8B-B14F-4D97-AF65-F5344CB8AC3E}">
        <p14:creationId xmlns:p14="http://schemas.microsoft.com/office/powerpoint/2010/main" val="25334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2975" y="3646633"/>
            <a:ext cx="8448675" cy="931925"/>
          </a:xfrm>
        </p:spPr>
        <p:txBody>
          <a:bodyPr>
            <a:noAutofit/>
          </a:bodyPr>
          <a:lstStyle/>
          <a:p>
            <a:pPr algn="ctr"/>
            <a:r>
              <a:rPr lang="th-TH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ศูนย์เรียนรู้การเพิ่มประสิทธิภาพการผลิตสินค้าเกษตร </a:t>
            </a:r>
            <a:r>
              <a:rPr lang="th-TH" sz="4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th-TH" sz="4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th-TH" sz="40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ศพก</a:t>
            </a:r>
            <a:r>
              <a:rPr lang="th-TH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.)  จังหวัดแพร่</a:t>
            </a:r>
            <a:endParaRPr lang="en-US" sz="4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92889" l="3556" r="97778">
                        <a14:foregroundMark x1="86667" y1="16000" x2="86667" y2="16000"/>
                        <a14:foregroundMark x1="97778" y1="48889" x2="97778" y2="48889"/>
                        <a14:foregroundMark x1="47111" y1="3111" x2="47111" y2="3111"/>
                        <a14:foregroundMark x1="3556" y1="47111" x2="3556" y2="47111"/>
                        <a14:foregroundMark x1="60444" y1="44444" x2="60444" y2="44444"/>
                        <a14:foregroundMark x1="53778" y1="42667" x2="53778" y2="42667"/>
                        <a14:foregroundMark x1="51556" y1="32889" x2="51556" y2="32889"/>
                        <a14:foregroundMark x1="51111" y1="19556" x2="51111" y2="19556"/>
                        <a14:foregroundMark x1="42667" y1="14222" x2="42667" y2="14222"/>
                        <a14:foregroundMark x1="38667" y1="14222" x2="38667" y2="14222"/>
                        <a14:foregroundMark x1="22667" y1="17778" x2="22667" y2="17778"/>
                        <a14:foregroundMark x1="34222" y1="32889" x2="34222" y2="32889"/>
                        <a14:foregroundMark x1="74667" y1="62222" x2="74667" y2="62222"/>
                        <a14:foregroundMark x1="69333" y1="54222" x2="69333" y2="54222"/>
                        <a14:foregroundMark x1="68000" y1="64889" x2="68000" y2="64889"/>
                        <a14:foregroundMark x1="75556" y1="69778" x2="75556" y2="69778"/>
                        <a14:foregroundMark x1="79556" y1="76000" x2="79556" y2="76000"/>
                        <a14:foregroundMark x1="66222" y1="41333" x2="66222" y2="41333"/>
                        <a14:foregroundMark x1="70222" y1="44444" x2="70222" y2="44444"/>
                        <a14:foregroundMark x1="74667" y1="46667" x2="74667" y2="46667"/>
                        <a14:foregroundMark x1="85778" y1="52000" x2="85778" y2="52000"/>
                        <a14:foregroundMark x1="88889" y1="63556" x2="88889" y2="63556"/>
                        <a14:foregroundMark x1="86667" y1="77333" x2="86667" y2="77333"/>
                        <a14:foregroundMark x1="60889" y1="86667" x2="60889" y2="86667"/>
                        <a14:foregroundMark x1="35556" y1="87111" x2="35556" y2="87111"/>
                        <a14:foregroundMark x1="26667" y1="83111" x2="26667" y2="83111"/>
                        <a14:foregroundMark x1="20000" y1="71111" x2="20000" y2="71111"/>
                        <a14:foregroundMark x1="16000" y1="70222" x2="16000" y2="70222"/>
                        <a14:foregroundMark x1="13778" y1="62667" x2="13778" y2="62667"/>
                        <a14:foregroundMark x1="34222" y1="67556" x2="34222" y2="67556"/>
                        <a14:foregroundMark x1="31111" y1="57333" x2="31111" y2="57333"/>
                        <a14:foregroundMark x1="28889" y1="53778" x2="28889" y2="53778"/>
                        <a14:foregroundMark x1="28889" y1="48889" x2="28889" y2="48889"/>
                        <a14:foregroundMark x1="28889" y1="44444" x2="28889" y2="44444"/>
                        <a14:foregroundMark x1="28889" y1="34667" x2="28889" y2="34667"/>
                        <a14:foregroundMark x1="36444" y1="30667" x2="36444" y2="30667"/>
                        <a14:foregroundMark x1="41778" y1="20889" x2="41778" y2="20889"/>
                        <a14:foregroundMark x1="45778" y1="19556" x2="45778" y2="19556"/>
                        <a14:foregroundMark x1="50222" y1="18222" x2="50222" y2="18222"/>
                        <a14:foregroundMark x1="51556" y1="17333" x2="51556" y2="17333"/>
                        <a14:foregroundMark x1="52000" y1="17333" x2="53778" y2="16444"/>
                        <a14:foregroundMark x1="55556" y1="17333" x2="58222" y2="17333"/>
                        <a14:foregroundMark x1="58667" y1="17333" x2="60889" y2="17333"/>
                        <a14:foregroundMark x1="63556" y1="17778" x2="68889" y2="18222"/>
                        <a14:foregroundMark x1="70222" y1="19556" x2="70222" y2="19556"/>
                        <a14:foregroundMark x1="49778" y1="12000" x2="47556" y2="12000"/>
                        <a14:foregroundMark x1="42667" y1="11556" x2="42667" y2="11556"/>
                        <a14:foregroundMark x1="41778" y1="10222" x2="41778" y2="10222"/>
                        <a14:foregroundMark x1="39556" y1="9333" x2="39556" y2="9333"/>
                        <a14:foregroundMark x1="31111" y1="11556" x2="31111" y2="11556"/>
                        <a14:foregroundMark x1="31111" y1="11556" x2="31111" y2="11556"/>
                        <a14:foregroundMark x1="26667" y1="22667" x2="26667" y2="22667"/>
                        <a14:foregroundMark x1="19556" y1="26222" x2="17778" y2="30222"/>
                        <a14:foregroundMark x1="15556" y1="32444" x2="14222" y2="34222"/>
                        <a14:foregroundMark x1="12444" y1="35111" x2="12444" y2="38667"/>
                        <a14:foregroundMark x1="12000" y1="40889" x2="12000" y2="43111"/>
                        <a14:foregroundMark x1="12000" y1="44889" x2="12000" y2="44889"/>
                        <a14:foregroundMark x1="12000" y1="48889" x2="12000" y2="48889"/>
                        <a14:foregroundMark x1="12000" y1="52889" x2="12000" y2="52889"/>
                        <a14:foregroundMark x1="12000" y1="55111" x2="12000" y2="55111"/>
                        <a14:foregroundMark x1="12000" y1="58222" x2="12000" y2="58222"/>
                        <a14:foregroundMark x1="13333" y1="61778" x2="13333" y2="61778"/>
                        <a14:foregroundMark x1="14222" y1="64000" x2="14222" y2="64000"/>
                        <a14:foregroundMark x1="14667" y1="60444" x2="14667" y2="59111"/>
                        <a14:foregroundMark x1="14667" y1="55556" x2="14667" y2="55556"/>
                        <a14:foregroundMark x1="16444" y1="50222" x2="16889" y2="47556"/>
                        <a14:foregroundMark x1="18667" y1="41778" x2="22222" y2="34222"/>
                        <a14:foregroundMark x1="24444" y1="30222" x2="24444" y2="30222"/>
                        <a14:foregroundMark x1="26222" y1="28444" x2="21778" y2="31111"/>
                        <a14:foregroundMark x1="20000" y1="43111" x2="20000" y2="43111"/>
                        <a14:foregroundMark x1="22222" y1="43556" x2="22667" y2="45778"/>
                        <a14:foregroundMark x1="22667" y1="45778" x2="22667" y2="45778"/>
                        <a14:foregroundMark x1="24889" y1="40444" x2="25333" y2="38667"/>
                        <a14:foregroundMark x1="25333" y1="35556" x2="27111" y2="30222"/>
                        <a14:foregroundMark x1="28000" y1="28889" x2="28000" y2="28889"/>
                        <a14:foregroundMark x1="31111" y1="28000" x2="36444" y2="27111"/>
                        <a14:foregroundMark x1="40889" y1="26667" x2="40889" y2="26667"/>
                        <a14:foregroundMark x1="42667" y1="26667" x2="51111" y2="25778"/>
                        <a14:foregroundMark x1="55556" y1="24444" x2="55556" y2="24444"/>
                        <a14:foregroundMark x1="58222" y1="26222" x2="60444" y2="27111"/>
                        <a14:foregroundMark x1="62667" y1="36444" x2="62667" y2="36444"/>
                        <a14:foregroundMark x1="63556" y1="38222" x2="63556" y2="38222"/>
                        <a14:foregroundMark x1="64444" y1="38222" x2="67111" y2="31111"/>
                        <a14:foregroundMark x1="69333" y1="26667" x2="69333" y2="26667"/>
                        <a14:foregroundMark x1="69333" y1="28000" x2="69333" y2="28000"/>
                        <a14:foregroundMark x1="72444" y1="28889" x2="72444" y2="28889"/>
                        <a14:foregroundMark x1="74667" y1="30222" x2="74667" y2="30222"/>
                        <a14:foregroundMark x1="75556" y1="32444" x2="75556" y2="32444"/>
                        <a14:foregroundMark x1="77333" y1="35556" x2="78667" y2="41333"/>
                        <a14:foregroundMark x1="80444" y1="45778" x2="80444" y2="45778"/>
                        <a14:foregroundMark x1="80444" y1="45778" x2="80444" y2="45778"/>
                        <a14:foregroundMark x1="80444" y1="48000" x2="80889" y2="57333"/>
                        <a14:foregroundMark x1="80889" y1="58222" x2="80889" y2="58222"/>
                        <a14:foregroundMark x1="80889" y1="60000" x2="78222" y2="61778"/>
                        <a14:foregroundMark x1="75556" y1="62667" x2="75556" y2="62667"/>
                        <a14:foregroundMark x1="73333" y1="64889" x2="72000" y2="67556"/>
                        <a14:foregroundMark x1="63556" y1="68889" x2="56000" y2="68889"/>
                        <a14:foregroundMark x1="52444" y1="68889" x2="52444" y2="68889"/>
                        <a14:foregroundMark x1="51111" y1="62667" x2="51111" y2="59556"/>
                        <a14:foregroundMark x1="48889" y1="56000" x2="48889" y2="56000"/>
                        <a14:foregroundMark x1="46222" y1="63556" x2="46222" y2="63556"/>
                        <a14:foregroundMark x1="28444" y1="73778" x2="28444" y2="75111"/>
                        <a14:foregroundMark x1="28444" y1="70222" x2="28444" y2="70222"/>
                        <a14:foregroundMark x1="24889" y1="75111" x2="24889" y2="75111"/>
                        <a14:foregroundMark x1="24000" y1="74667" x2="22222" y2="71111"/>
                        <a14:foregroundMark x1="21778" y1="70667" x2="21778" y2="70667"/>
                        <a14:foregroundMark x1="15556" y1="67556" x2="14667" y2="64444"/>
                        <a14:foregroundMark x1="13333" y1="60444" x2="12444" y2="62667"/>
                        <a14:foregroundMark x1="14222" y1="68000" x2="14667" y2="69778"/>
                        <a14:foregroundMark x1="16889" y1="72000" x2="16889" y2="72000"/>
                        <a14:foregroundMark x1="22222" y1="78222" x2="22222" y2="78222"/>
                        <a14:foregroundMark x1="24889" y1="80889" x2="26667" y2="83111"/>
                        <a14:foregroundMark x1="31111" y1="84889" x2="34667" y2="83556"/>
                        <a14:foregroundMark x1="36444" y1="84444" x2="36444" y2="84444"/>
                        <a14:foregroundMark x1="36444" y1="82222" x2="32444" y2="76444"/>
                        <a14:foregroundMark x1="26222" y1="72889" x2="23111" y2="68889"/>
                        <a14:foregroundMark x1="19556" y1="64000" x2="17778" y2="61778"/>
                        <a14:foregroundMark x1="14222" y1="60444" x2="14222" y2="60444"/>
                        <a14:foregroundMark x1="13778" y1="64444" x2="13778" y2="64444"/>
                        <a14:foregroundMark x1="15556" y1="67556" x2="23111" y2="68889"/>
                        <a14:foregroundMark x1="38667" y1="80889" x2="38667" y2="80889"/>
                        <a14:foregroundMark x1="43556" y1="82667" x2="45778" y2="82667"/>
                        <a14:foregroundMark x1="51556" y1="82667" x2="56000" y2="83111"/>
                        <a14:foregroundMark x1="57778" y1="83111" x2="57778" y2="83111"/>
                        <a14:foregroundMark x1="59556" y1="83111" x2="59556" y2="83111"/>
                        <a14:foregroundMark x1="61778" y1="83111" x2="66667" y2="82667"/>
                        <a14:foregroundMark x1="70667" y1="80889" x2="72889" y2="78667"/>
                        <a14:foregroundMark x1="76444" y1="76444" x2="82667" y2="71111"/>
                        <a14:foregroundMark x1="84889" y1="70222" x2="84889" y2="68444"/>
                        <a14:foregroundMark x1="84889" y1="68000" x2="86667" y2="62222"/>
                        <a14:foregroundMark x1="86667" y1="60444" x2="86667" y2="55111"/>
                        <a14:foregroundMark x1="87111" y1="53333" x2="87111" y2="48889"/>
                        <a14:foregroundMark x1="87556" y1="48000" x2="87556" y2="45333"/>
                        <a14:foregroundMark x1="88000" y1="43556" x2="87556" y2="38667"/>
                        <a14:foregroundMark x1="87111" y1="35556" x2="86667" y2="33333"/>
                        <a14:foregroundMark x1="86667" y1="32000" x2="84000" y2="28444"/>
                        <a14:foregroundMark x1="83556" y1="27111" x2="79111" y2="22222"/>
                        <a14:foregroundMark x1="78222" y1="20444" x2="76889" y2="18667"/>
                        <a14:foregroundMark x1="76889" y1="18222" x2="75111" y2="18222"/>
                        <a14:foregroundMark x1="72889" y1="15556" x2="72889" y2="15556"/>
                        <a14:foregroundMark x1="70222" y1="13333" x2="68444" y2="13333"/>
                        <a14:foregroundMark x1="67111" y1="12000" x2="62222" y2="11111"/>
                        <a14:foregroundMark x1="60444" y1="9778" x2="58667" y2="9778"/>
                        <a14:foregroundMark x1="58222" y1="9778" x2="58222" y2="9778"/>
                        <a14:foregroundMark x1="76889" y1="75111" x2="76889" y2="75111"/>
                        <a14:foregroundMark x1="85778" y1="72889" x2="85778" y2="72889"/>
                        <a14:foregroundMark x1="87111" y1="70222" x2="87111" y2="70222"/>
                        <a14:foregroundMark x1="79556" y1="74222" x2="79556" y2="74222"/>
                        <a14:foregroundMark x1="76444" y1="77333" x2="74222" y2="79111"/>
                        <a14:foregroundMark x1="72889" y1="82667" x2="72889" y2="82667"/>
                        <a14:foregroundMark x1="71111" y1="83556" x2="66667" y2="84444"/>
                        <a14:foregroundMark x1="66667" y1="84444" x2="66667" y2="84444"/>
                        <a14:foregroundMark x1="65778" y1="84889" x2="65778" y2="84889"/>
                        <a14:foregroundMark x1="64889" y1="85778" x2="64889" y2="85778"/>
                        <a14:foregroundMark x1="67111" y1="85778" x2="68889" y2="85333"/>
                        <a14:foregroundMark x1="72889" y1="84444" x2="82667" y2="80889"/>
                        <a14:foregroundMark x1="83111" y1="79556" x2="83111" y2="79556"/>
                        <a14:foregroundMark x1="83111" y1="79556" x2="79111" y2="80889"/>
                        <a14:foregroundMark x1="62667" y1="87556" x2="62667" y2="87556"/>
                        <a14:foregroundMark x1="60889" y1="87556" x2="63556" y2="87556"/>
                        <a14:foregroundMark x1="64444" y1="87556" x2="66222" y2="87556"/>
                        <a14:foregroundMark x1="68889" y1="87111" x2="64889" y2="87111"/>
                        <a14:foregroundMark x1="60889" y1="87111" x2="60889" y2="87111"/>
                        <a14:foregroundMark x1="59556" y1="88889" x2="56444" y2="89333"/>
                        <a14:foregroundMark x1="54667" y1="89333" x2="54667" y2="89333"/>
                        <a14:foregroundMark x1="53778" y1="89333" x2="53778" y2="89333"/>
                        <a14:foregroundMark x1="53778" y1="89778" x2="53778" y2="89778"/>
                        <a14:foregroundMark x1="53778" y1="90667" x2="53778" y2="90667"/>
                        <a14:foregroundMark x1="53778" y1="91111" x2="53778" y2="91111"/>
                        <a14:foregroundMark x1="53333" y1="92889" x2="53333" y2="92889"/>
                        <a14:foregroundMark x1="42667" y1="87556" x2="42667" y2="87556"/>
                        <a14:foregroundMark x1="42667" y1="89333" x2="42667" y2="89333"/>
                        <a14:foregroundMark x1="39556" y1="90667" x2="39556" y2="90667"/>
                        <a14:foregroundMark x1="36444" y1="88889" x2="36444" y2="88889"/>
                        <a14:foregroundMark x1="34667" y1="87111" x2="34667" y2="87111"/>
                        <a14:foregroundMark x1="33333" y1="84444" x2="37333" y2="87556"/>
                        <a14:foregroundMark x1="42667" y1="89778" x2="45778" y2="89778"/>
                        <a14:foregroundMark x1="47111" y1="90667" x2="47111" y2="90667"/>
                        <a14:foregroundMark x1="47556" y1="90667" x2="47556" y2="90667"/>
                        <a14:foregroundMark x1="36444" y1="87556" x2="31111" y2="87556"/>
                        <a14:foregroundMark x1="25333" y1="83556" x2="25333" y2="83556"/>
                        <a14:foregroundMark x1="24000" y1="80889" x2="24000" y2="80889"/>
                        <a14:foregroundMark x1="22667" y1="76889" x2="22667" y2="76889"/>
                        <a14:foregroundMark x1="19556" y1="72889" x2="19556" y2="72889"/>
                        <a14:foregroundMark x1="17778" y1="71111" x2="16444" y2="68889"/>
                        <a14:foregroundMark x1="16000" y1="68444" x2="14222" y2="66667"/>
                        <a14:foregroundMark x1="12000" y1="62222" x2="12000" y2="62222"/>
                        <a14:foregroundMark x1="10222" y1="60444" x2="9778" y2="59111"/>
                        <a14:foregroundMark x1="9333" y1="57778" x2="9333" y2="57778"/>
                        <a14:foregroundMark x1="10222" y1="62667" x2="10222" y2="62667"/>
                        <a14:foregroundMark x1="13333" y1="68889" x2="13333" y2="68889"/>
                        <a14:foregroundMark x1="14667" y1="72000" x2="14667" y2="72000"/>
                        <a14:foregroundMark x1="16889" y1="76000" x2="16889" y2="76000"/>
                        <a14:foregroundMark x1="18222" y1="78222" x2="18222" y2="78222"/>
                        <a14:foregroundMark x1="20000" y1="79556" x2="20000" y2="79556"/>
                        <a14:foregroundMark x1="48000" y1="49333" x2="48000" y2="49333"/>
                        <a14:foregroundMark x1="47556" y1="49333" x2="45333" y2="57333"/>
                        <a14:foregroundMark x1="44889" y1="57333" x2="44889" y2="57333"/>
                        <a14:foregroundMark x1="43111" y1="55111" x2="43111" y2="55111"/>
                        <a14:foregroundMark x1="41778" y1="52889" x2="41333" y2="49778"/>
                        <a14:foregroundMark x1="40889" y1="49778" x2="40000" y2="47556"/>
                        <a14:foregroundMark x1="39111" y1="45333" x2="39111" y2="45333"/>
                        <a14:foregroundMark x1="36889" y1="34667" x2="36889" y2="34667"/>
                        <a14:foregroundMark x1="42667" y1="22667" x2="42667" y2="22667"/>
                        <a14:foregroundMark x1="44889" y1="16000" x2="44889" y2="16000"/>
                        <a14:foregroundMark x1="62667" y1="61778" x2="62667" y2="61778"/>
                        <a14:foregroundMark x1="62222" y1="60000" x2="62222" y2="60000"/>
                        <a14:foregroundMark x1="60444" y1="57333" x2="60000" y2="55556"/>
                        <a14:foregroundMark x1="60000" y1="53778" x2="60000" y2="53778"/>
                        <a14:foregroundMark x1="60000" y1="52000" x2="60000" y2="52000"/>
                        <a14:foregroundMark x1="47111" y1="36889" x2="47111" y2="36889"/>
                        <a14:foregroundMark x1="45778" y1="33333" x2="45778" y2="33333"/>
                        <a14:foregroundMark x1="45333" y1="32444" x2="45333" y2="32444"/>
                        <a14:foregroundMark x1="45333" y1="32000" x2="45333" y2="32000"/>
                        <a14:foregroundMark x1="47556" y1="32000" x2="47556" y2="32000"/>
                        <a14:foregroundMark x1="51556" y1="32000" x2="54222" y2="32444"/>
                        <a14:foregroundMark x1="55556" y1="32889" x2="55556" y2="32889"/>
                        <a14:foregroundMark x1="41333" y1="64000" x2="41333" y2="64000"/>
                        <a14:foregroundMark x1="38667" y1="18222" x2="38667" y2="18222"/>
                        <a14:foregroundMark x1="35556" y1="18667" x2="35556" y2="18667"/>
                        <a14:foregroundMark x1="48000" y1="20444" x2="48000" y2="20444"/>
                        <a14:foregroundMark x1="47556" y1="20000" x2="47556" y2="20000"/>
                        <a14:foregroundMark x1="52000" y1="14222" x2="52000" y2="14222"/>
                        <a14:foregroundMark x1="49778" y1="13333" x2="49778" y2="13333"/>
                        <a14:foregroundMark x1="48000" y1="12000" x2="48000" y2="12000"/>
                        <a14:foregroundMark x1="48000" y1="12000" x2="48000" y2="12000"/>
                        <a14:foregroundMark x1="53778" y1="20444" x2="53778" y2="20444"/>
                        <a14:foregroundMark x1="53778" y1="21778" x2="51556" y2="17778"/>
                        <a14:foregroundMark x1="49778" y1="15111" x2="49778" y2="15111"/>
                        <a14:foregroundMark x1="47111" y1="12000" x2="47111" y2="12000"/>
                        <a14:foregroundMark x1="38667" y1="68000" x2="38667" y2="68000"/>
                        <a14:foregroundMark x1="34222" y1="68000" x2="34222" y2="68000"/>
                        <a14:foregroundMark x1="53778" y1="14222" x2="53778" y2="14222"/>
                        <a14:foregroundMark x1="52444" y1="11556" x2="52444" y2="11556"/>
                        <a14:foregroundMark x1="49778" y1="10222" x2="49778" y2="10222"/>
                        <a14:foregroundMark x1="60889" y1="35111" x2="60889" y2="35111"/>
                        <a14:foregroundMark x1="57778" y1="26667" x2="56000" y2="26667"/>
                        <a14:foregroundMark x1="51556" y1="25778" x2="51556" y2="25778"/>
                        <a14:foregroundMark x1="45778" y1="22667" x2="40000" y2="22667"/>
                        <a14:foregroundMark x1="20444" y1="22667" x2="20444" y2="22667"/>
                        <a14:foregroundMark x1="28444" y1="23556" x2="28444" y2="23556"/>
                        <a14:foregroundMark x1="28444" y1="20889" x2="28444" y2="20889"/>
                        <a14:foregroundMark x1="29333" y1="19556" x2="29333" y2="19556"/>
                        <a14:foregroundMark x1="31111" y1="19556" x2="36444" y2="19556"/>
                        <a14:foregroundMark x1="37778" y1="20444" x2="37778" y2="20444"/>
                        <a14:foregroundMark x1="45778" y1="18667" x2="47556" y2="18667"/>
                        <a14:foregroundMark x1="54667" y1="18667" x2="54667" y2="18667"/>
                        <a14:foregroundMark x1="70667" y1="28000" x2="70667" y2="28000"/>
                        <a14:foregroundMark x1="70667" y1="28000" x2="70667" y2="28000"/>
                        <a14:foregroundMark x1="75111" y1="36444" x2="78667" y2="41778"/>
                        <a14:foregroundMark x1="75556" y1="37333" x2="75556" y2="37333"/>
                        <a14:foregroundMark x1="70222" y1="34222" x2="70222" y2="34222"/>
                        <a14:foregroundMark x1="68889" y1="32889" x2="65778" y2="31111"/>
                        <a14:foregroundMark x1="55556" y1="26667" x2="55556" y2="26667"/>
                        <a14:foregroundMark x1="53778" y1="16000" x2="62222" y2="24444"/>
                        <a14:foregroundMark x1="67111" y1="45333" x2="67111" y2="45333"/>
                        <a14:foregroundMark x1="59556" y1="52889" x2="59556" y2="52889"/>
                        <a14:foregroundMark x1="56000" y1="51556" x2="56000" y2="51556"/>
                        <a14:foregroundMark x1="56000" y1="54222" x2="56000" y2="54222"/>
                        <a14:foregroundMark x1="56000" y1="54222" x2="56000" y2="54222"/>
                        <a14:foregroundMark x1="40889" y1="59111" x2="40889" y2="59111"/>
                        <a14:foregroundMark x1="36444" y1="52889" x2="36444" y2="52889"/>
                        <a14:foregroundMark x1="36889" y1="38667" x2="36889" y2="38667"/>
                        <a14:foregroundMark x1="35556" y1="43111" x2="35556" y2="43111"/>
                        <a14:foregroundMark x1="40000" y1="42667" x2="45333" y2="43111"/>
                        <a14:foregroundMark x1="47111" y1="43111" x2="47111" y2="43111"/>
                        <a14:foregroundMark x1="49333" y1="40889" x2="64000" y2="32889"/>
                        <a14:foregroundMark x1="72000" y1="28000" x2="72000" y2="28000"/>
                        <a14:foregroundMark x1="68444" y1="23556" x2="65778" y2="26222"/>
                        <a14:foregroundMark x1="63556" y1="28889" x2="63556" y2="28889"/>
                        <a14:foregroundMark x1="63556" y1="28889" x2="63556" y2="28889"/>
                        <a14:foregroundMark x1="79556" y1="48000" x2="79556" y2="48000"/>
                        <a14:foregroundMark x1="75556" y1="37333" x2="75556" y2="37333"/>
                        <a14:foregroundMark x1="80444" y1="34222" x2="80444" y2="34222"/>
                        <a14:foregroundMark x1="80889" y1="34667" x2="82667" y2="37333"/>
                        <a14:foregroundMark x1="85333" y1="41778" x2="85333" y2="41778"/>
                        <a14:foregroundMark x1="88000" y1="73778" x2="88000" y2="73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434" y="938147"/>
            <a:ext cx="2387759" cy="2387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296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ppt/theme/theme4.xml><?xml version="1.0" encoding="utf-8"?>
<a:theme xmlns:a="http://schemas.openxmlformats.org/drawingml/2006/main" name="1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1433</TotalTime>
  <Words>3344</Words>
  <Application>Microsoft Office PowerPoint</Application>
  <PresentationFormat>นำเสนอทางหน้าจอ (4:3)</PresentationFormat>
  <Paragraphs>761</Paragraphs>
  <Slides>42</Slides>
  <Notes>5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4</vt:i4>
      </vt:variant>
      <vt:variant>
        <vt:lpstr>ชื่อเรื่องภาพนิ่ง</vt:lpstr>
      </vt:variant>
      <vt:variant>
        <vt:i4>42</vt:i4>
      </vt:variant>
    </vt:vector>
  </HeadingPairs>
  <TitlesOfParts>
    <vt:vector size="46" baseType="lpstr">
      <vt:lpstr>Office Theme</vt:lpstr>
      <vt:lpstr>ชุดรูปแบบของ Office</vt:lpstr>
      <vt:lpstr>Crop</vt:lpstr>
      <vt:lpstr>1_ชุดรูปแบบของ Office</vt:lpstr>
      <vt:lpstr>งานนำเสนอ PowerPoint</vt:lpstr>
      <vt:lpstr>งานนำเสนอ PowerPoint</vt:lpstr>
      <vt:lpstr>ข้อมูลพื้นที่การเกษตร จังหวัดแพร่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ศูนย์เรียนรู้การเพิ่มประสิทธิภาพการผลิตสินค้าเกษตร  (ศพก.)  จังหวัดแพร่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เกษตรกรปราดเปรื่อง  (Smart Farmer)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เกษตรทฤษฎีใหม่</vt:lpstr>
      <vt:lpstr>1.การดำเนินงานโครงการ 5 ประสาน สืบสานเกษตรทฤษฎีใหม่ ถวายในหลวง </vt:lpstr>
      <vt:lpstr>2. ดำเนินงานภายใต้กิจกรรมเกษตรทฤษฎีใหม่และเศรษฐกิจพอเพียง      งบประมาณ กรมส่งเสริมการเกษตร ประจำปีงบประมาณ 2561</vt:lpstr>
      <vt:lpstr>งานนำเสนอ PowerPoint</vt:lpstr>
      <vt:lpstr>การดำเนินโครงการฯของสำนักงานเกษตรจังหวัดแพร่</vt:lpstr>
      <vt:lpstr>ผลการขึ้นทะเบียนเกษตรกรผู้ปลูกข้าวนาปี ตามที่ตั้งแปลง ปี 2560/61  (ช่วงปลูกของแต่ละจังหวัดตามกรอบระยะเวลาการขึ้นทะเบียน/ปรับปรุงทะเบียนเกษตรกร ปี 2560) วันที่ตัดยอดข้อมูล 13 มกราคม 2561</vt:lpstr>
      <vt:lpstr>คาดการณ์พื้นที่ปลูกข้าวปี 2561/62 รอบที่ 1 รวมในเขตและนอกเขตชลประทาน</vt:lpstr>
      <vt:lpstr>การกำหนดพื้นที่เป้าหมายการปลูกข้าวรอบที่ 1 ปี 2561/62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67</cp:revision>
  <cp:lastPrinted>2018-01-12T10:28:48Z</cp:lastPrinted>
  <dcterms:created xsi:type="dcterms:W3CDTF">2017-11-08T02:24:13Z</dcterms:created>
  <dcterms:modified xsi:type="dcterms:W3CDTF">2019-06-15T16:37:08Z</dcterms:modified>
</cp:coreProperties>
</file>